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
  </p:notesMasterIdLst>
  <p:handoutMasterIdLst>
    <p:handoutMasterId r:id="rId39"/>
  </p:handoutMasterIdLst>
  <p:sldIdLst>
    <p:sldId id="266" r:id="rId3"/>
    <p:sldId id="321" r:id="rId4"/>
    <p:sldId id="500" r:id="rId5"/>
    <p:sldId id="440" r:id="rId7"/>
    <p:sldId id="337" r:id="rId8"/>
    <p:sldId id="318" r:id="rId9"/>
    <p:sldId id="319" r:id="rId10"/>
    <p:sldId id="322" r:id="rId11"/>
    <p:sldId id="325" r:id="rId12"/>
    <p:sldId id="298" r:id="rId13"/>
    <p:sldId id="527" r:id="rId14"/>
    <p:sldId id="481" r:id="rId15"/>
    <p:sldId id="528" r:id="rId16"/>
    <p:sldId id="330" r:id="rId17"/>
    <p:sldId id="299" r:id="rId18"/>
    <p:sldId id="465" r:id="rId19"/>
    <p:sldId id="378" r:id="rId20"/>
    <p:sldId id="379" r:id="rId21"/>
    <p:sldId id="390" r:id="rId22"/>
    <p:sldId id="391" r:id="rId23"/>
    <p:sldId id="393" r:id="rId24"/>
    <p:sldId id="392" r:id="rId25"/>
    <p:sldId id="394" r:id="rId26"/>
    <p:sldId id="395" r:id="rId27"/>
    <p:sldId id="386" r:id="rId28"/>
    <p:sldId id="381" r:id="rId29"/>
    <p:sldId id="531" r:id="rId30"/>
    <p:sldId id="532" r:id="rId31"/>
    <p:sldId id="533" r:id="rId32"/>
    <p:sldId id="534" r:id="rId33"/>
    <p:sldId id="339" r:id="rId34"/>
    <p:sldId id="340" r:id="rId35"/>
    <p:sldId id="355" r:id="rId36"/>
    <p:sldId id="482" r:id="rId37"/>
    <p:sldId id="260" r:id="rId38"/>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dianzu" initials="e" lastIdx="1" clrIdx="0"/>
  <p:cmAuthor id="0" name="Wei, QIU(SCD MBB VAL-SZ-TCT)" initials="WQMV" lastIdx="3" clrIdx="0"/>
  <p:cmAuthor id="2" name="Administrator" initials="A" lastIdx="7" clrIdx="1"/>
  <p:cmAuthor id="3" name="Microsoft Office 用户" initials="Office" lastIdx="1" clrIdx="2"/>
  <p:cmAuthor id="7" name="1206988966@qq.com" initials="1" lastIdx="1" clrIdx="2"/>
  <p:cmAuthor id="8" name="姜伟光" initials="姜" lastIdx="1" clrIdx="0"/>
  <p:cmAuthor id="5" name="宋洁然" initials="宋" lastIdx="2" clrIdx="1"/>
  <p:cmAuthor id="6" name="ming qiu" initials="m"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E7E7E"/>
    <a:srgbClr val="0096CE"/>
    <a:srgbClr val="D1D0CD"/>
    <a:srgbClr val="5671A6"/>
    <a:srgbClr val="5586C3"/>
    <a:srgbClr val="7491CB"/>
    <a:srgbClr val="6486CB"/>
    <a:srgbClr val="5571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05"/>
    <p:restoredTop sz="94674"/>
  </p:normalViewPr>
  <p:slideViewPr>
    <p:cSldViewPr snapToGrid="0" snapToObjects="1">
      <p:cViewPr varScale="1">
        <p:scale>
          <a:sx n="165" d="100"/>
          <a:sy n="165" d="100"/>
        </p:scale>
        <p:origin x="200" y="2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3" Type="http://schemas.openxmlformats.org/officeDocument/2006/relationships/commentAuthors" Target="commentAuthors.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emf"/><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emf"/><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t="6189" b="9435"/>
          <a:stretch>
            <a:fillRect/>
          </a:stretch>
        </p:blipFill>
        <p:spPr>
          <a:xfrm flipH="1">
            <a:off x="0" y="0"/>
            <a:ext cx="9144000" cy="5143501"/>
          </a:xfrm>
          <a:prstGeom prst="rect">
            <a:avLst/>
          </a:prstGeom>
        </p:spPr>
      </p:pic>
      <p:pic>
        <p:nvPicPr>
          <p:cNvPr id="8" name="图片 7"/>
          <p:cNvPicPr>
            <a:picLocks noChangeAspect="1"/>
          </p:cNvPicPr>
          <p:nvPr userDrawn="1"/>
        </p:nvPicPr>
        <p:blipFill>
          <a:blip r:embed="rId3"/>
          <a:stretch>
            <a:fillRect/>
          </a:stretch>
        </p:blipFill>
        <p:spPr>
          <a:xfrm>
            <a:off x="8015039" y="277735"/>
            <a:ext cx="805542" cy="233240"/>
          </a:xfrm>
          <a:prstGeom prst="rect">
            <a:avLst/>
          </a:prstGeom>
        </p:spPr>
      </p:pic>
      <p:pic>
        <p:nvPicPr>
          <p:cNvPr id="9" name="图片 8"/>
          <p:cNvPicPr>
            <a:picLocks noChangeAspect="1"/>
          </p:cNvPicPr>
          <p:nvPr userDrawn="1"/>
        </p:nvPicPr>
        <p:blipFill>
          <a:blip r:embed="rId4"/>
          <a:stretch>
            <a:fillRect/>
          </a:stretch>
        </p:blipFill>
        <p:spPr>
          <a:xfrm>
            <a:off x="7070421" y="4782096"/>
            <a:ext cx="1748970" cy="83670"/>
          </a:xfrm>
          <a:prstGeom prst="rect">
            <a:avLst/>
          </a:prstGeom>
        </p:spPr>
      </p:pic>
      <p:sp>
        <p:nvSpPr>
          <p:cNvPr id="10" name="标题 16"/>
          <p:cNvSpPr>
            <a:spLocks noGrp="1"/>
          </p:cNvSpPr>
          <p:nvPr>
            <p:ph type="ctrTitle"/>
          </p:nvPr>
        </p:nvSpPr>
        <p:spPr>
          <a:xfrm>
            <a:off x="1143000" y="841772"/>
            <a:ext cx="6858000" cy="1790700"/>
          </a:xfrm>
        </p:spPr>
        <p:txBody>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r="745"/>
          <a:stretch>
            <a:fillRect/>
          </a:stretch>
        </p:blipFill>
        <p:spPr>
          <a:xfrm>
            <a:off x="0" y="8264"/>
            <a:ext cx="9144000" cy="5135235"/>
          </a:xfrm>
          <a:prstGeom prst="rect">
            <a:avLst/>
          </a:prstGeom>
        </p:spPr>
      </p:pic>
      <p:pic>
        <p:nvPicPr>
          <p:cNvPr id="4" name="图片 3"/>
          <p:cNvPicPr>
            <a:picLocks noChangeAspect="1"/>
          </p:cNvPicPr>
          <p:nvPr userDrawn="1"/>
        </p:nvPicPr>
        <p:blipFill>
          <a:blip r:embed="rId3"/>
          <a:stretch>
            <a:fillRect/>
          </a:stretch>
        </p:blipFill>
        <p:spPr>
          <a:xfrm>
            <a:off x="8015039" y="277735"/>
            <a:ext cx="805542" cy="233240"/>
          </a:xfrm>
          <a:prstGeom prst="rect">
            <a:avLst/>
          </a:prstGeom>
        </p:spPr>
      </p:pic>
      <p:pic>
        <p:nvPicPr>
          <p:cNvPr id="5" name="图片 4"/>
          <p:cNvPicPr>
            <a:picLocks noChangeAspect="1"/>
          </p:cNvPicPr>
          <p:nvPr userDrawn="1"/>
        </p:nvPicPr>
        <p:blipFill>
          <a:blip r:embed="rId4"/>
          <a:stretch>
            <a:fillRect/>
          </a:stretch>
        </p:blipFill>
        <p:spPr>
          <a:xfrm>
            <a:off x="7070421" y="4782096"/>
            <a:ext cx="1748970" cy="836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D876CD04-B67B-8F4B-8D1D-1093CD001C5F}"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0A4CA26F-CDA2-BC4B-B746-D1316CB9CE1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7588D5E-4C50-410A-9CD6-175B080CC96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A74F15-FF9B-4B65-BBA3-B9BF0689292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876CD04-B67B-8F4B-8D1D-1093CD001C5F}" type="datetimeFigureOut">
              <a:rPr kumimoji="1" lang="zh-CN" altLang="en-US" smtClean="0"/>
            </a:fld>
            <a:endParaRPr kumimoji="1"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A4CA26F-CDA2-BC4B-B746-D1316CB9CE1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xml"/><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4.xml"/><Relationship Id="rId11" Type="http://schemas.openxmlformats.org/officeDocument/2006/relationships/slideLayout" Target="../slideLayouts/slideLayout1.xml"/><Relationship Id="rId10" Type="http://schemas.openxmlformats.org/officeDocument/2006/relationships/tags" Target="../tags/tag10.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1.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7.png"/><Relationship Id="rId1"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28.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jpeg"/><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image" Target="../media/image34.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7.jpeg"/><Relationship Id="rId3" Type="http://schemas.openxmlformats.org/officeDocument/2006/relationships/image" Target="../media/image28.jpeg"/><Relationship Id="rId2" Type="http://schemas.openxmlformats.org/officeDocument/2006/relationships/image" Target="../media/image36.jpeg"/><Relationship Id="rId1" Type="http://schemas.openxmlformats.org/officeDocument/2006/relationships/image" Target="../media/image35.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1.jpeg"/><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image" Target="../media/image38.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38.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7.jpeg"/><Relationship Id="rId1" Type="http://schemas.openxmlformats.org/officeDocument/2006/relationships/image" Target="../media/image46.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34.jpeg"/><Relationship Id="rId1" Type="http://schemas.openxmlformats.org/officeDocument/2006/relationships/image" Target="../media/image48.jpe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tags" Target="../tags/tag17.xml"/><Relationship Id="rId4" Type="http://schemas.openxmlformats.org/officeDocument/2006/relationships/image" Target="../media/image51.png"/><Relationship Id="rId3" Type="http://schemas.openxmlformats.org/officeDocument/2006/relationships/tags" Target="../tags/tag16.xml"/><Relationship Id="rId2" Type="http://schemas.microsoft.com/office/2007/relationships/media" Target="../media/media1.mp4"/><Relationship Id="rId1" Type="http://schemas.openxmlformats.org/officeDocument/2006/relationships/video" Target="../media/media1.mp4"/></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5.jpeg"/><Relationship Id="rId1" Type="http://schemas.openxmlformats.org/officeDocument/2006/relationships/image" Target="../media/image52.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4.jpeg"/><Relationship Id="rId2" Type="http://schemas.openxmlformats.org/officeDocument/2006/relationships/image" Target="../media/image28.jpeg"/><Relationship Id="rId1" Type="http://schemas.openxmlformats.org/officeDocument/2006/relationships/image" Target="../media/image53.jpeg"/></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28.jpe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8.jpeg"/><Relationship Id="rId3" Type="http://schemas.openxmlformats.org/officeDocument/2006/relationships/image" Target="../media/image55.jpeg"/><Relationship Id="rId2" Type="http://schemas.openxmlformats.org/officeDocument/2006/relationships/image" Target="../media/image59.jpeg"/><Relationship Id="rId1" Type="http://schemas.openxmlformats.org/officeDocument/2006/relationships/image" Target="../media/image58.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0.jpeg"/><Relationship Id="rId2" Type="http://schemas.openxmlformats.org/officeDocument/2006/relationships/image" Target="../media/image28.jpeg"/><Relationship Id="rId1" Type="http://schemas.openxmlformats.org/officeDocument/2006/relationships/image" Target="../media/image55.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2.jpeg"/><Relationship Id="rId1" Type="http://schemas.openxmlformats.org/officeDocument/2006/relationships/image" Target="../media/image6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0" y="1720850"/>
            <a:ext cx="9144000" cy="460375"/>
          </a:xfrm>
          <a:prstGeom prst="rect">
            <a:avLst/>
          </a:prstGeom>
          <a:noFill/>
        </p:spPr>
        <p:txBody>
          <a:bodyPr wrap="square" rtlCol="0">
            <a:spAutoFit/>
          </a:bodyPr>
          <a:lstStyle/>
          <a:p>
            <a:pPr algn="ctr"/>
            <a:r>
              <a:rPr kumimoji="1" sz="2400" b="1" spc="300" dirty="0">
                <a:solidFill>
                  <a:srgbClr val="5571A6"/>
                </a:solidFill>
                <a:latin typeface="微软雅黑" panose="020B0503020204020204" pitchFamily="34" charset="-122"/>
                <a:ea typeface="微软雅黑" panose="020B0503020204020204" pitchFamily="34" charset="-122"/>
              </a:rPr>
              <a:t>Aqara </a:t>
            </a:r>
            <a:r>
              <a:rPr kumimoji="1" lang="en-US" sz="2400" b="1" spc="300" dirty="0">
                <a:solidFill>
                  <a:srgbClr val="5571A6"/>
                </a:solidFill>
                <a:latin typeface="微软雅黑" panose="020B0503020204020204" pitchFamily="34" charset="-122"/>
                <a:ea typeface="微软雅黑" panose="020B0503020204020204" pitchFamily="34" charset="-122"/>
              </a:rPr>
              <a:t>Motion</a:t>
            </a:r>
            <a:r>
              <a:rPr kumimoji="1" sz="2400" b="1" spc="300" dirty="0">
                <a:solidFill>
                  <a:srgbClr val="5571A6"/>
                </a:solidFill>
                <a:latin typeface="微软雅黑" panose="020B0503020204020204" pitchFamily="34" charset="-122"/>
                <a:ea typeface="微软雅黑" panose="020B0503020204020204" pitchFamily="34" charset="-122"/>
              </a:rPr>
              <a:t> Sensor</a:t>
            </a:r>
            <a:r>
              <a:rPr kumimoji="1" lang="en-US" sz="2400" b="1" spc="300" dirty="0">
                <a:solidFill>
                  <a:srgbClr val="5571A6"/>
                </a:solidFill>
                <a:latin typeface="微软雅黑" panose="020B0503020204020204" pitchFamily="34" charset="-122"/>
                <a:ea typeface="微软雅黑" panose="020B0503020204020204" pitchFamily="34" charset="-122"/>
              </a:rPr>
              <a:t> P1 Introduction</a:t>
            </a:r>
            <a:endParaRPr kumimoji="1" lang="en-US" sz="2400" b="1" spc="300" dirty="0">
              <a:solidFill>
                <a:srgbClr val="5571A6"/>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96141" y="262980"/>
            <a:ext cx="3296516" cy="414020"/>
          </a:xfrm>
          <a:prstGeom prst="rect">
            <a:avLst/>
          </a:prstGeom>
          <a:noFill/>
        </p:spPr>
        <p:txBody>
          <a:bodyPr wrap="square" rtlCol="0">
            <a:spAutoFit/>
          </a:bodyPr>
          <a:lstStyle/>
          <a:p>
            <a:r>
              <a:rPr lang="en-US" altLang="zh-CN" sz="2100" b="1" dirty="0">
                <a:latin typeface="微软雅黑" panose="020B0503020204020204" pitchFamily="34" charset="-122"/>
                <a:ea typeface="微软雅黑" panose="020B0503020204020204" pitchFamily="34" charset="-122"/>
              </a:rPr>
              <a:t>Content</a:t>
            </a:r>
            <a:endParaRPr lang="en-US" altLang="zh-CN" sz="21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73380" y="1209675"/>
            <a:ext cx="3910965" cy="1753235"/>
          </a:xfrm>
          <a:prstGeom prst="rect">
            <a:avLst/>
          </a:prstGeom>
          <a:noFill/>
        </p:spPr>
        <p:txBody>
          <a:bodyPr wrap="square" rtlCol="0">
            <a:spAutoFit/>
          </a:bodyPr>
          <a:p>
            <a:pPr marL="285750" indent="-285750" fontAlgn="auto">
              <a:lnSpc>
                <a:spcPct val="150000"/>
              </a:lnSpc>
              <a:buFont typeface="Wingdings" panose="05000000000000000000" charset="0"/>
              <a:buChar char="Ø"/>
            </a:pPr>
            <a:r>
              <a:rPr lang="en-US" altLang="zh-CN" b="1">
                <a:gradFill>
                  <a:gsLst>
                    <a:gs pos="0">
                      <a:srgbClr val="007BD3"/>
                    </a:gs>
                    <a:gs pos="100000">
                      <a:srgbClr val="034373"/>
                    </a:gs>
                  </a:gsLst>
                  <a:lin scaled="0"/>
                </a:gradFill>
              </a:rPr>
              <a:t>Product introduction</a:t>
            </a:r>
            <a:endParaRPr lang="en-US" altLang="zh-CN" b="1">
              <a:gradFill>
                <a:gsLst>
                  <a:gs pos="0">
                    <a:srgbClr val="007BD3"/>
                  </a:gs>
                  <a:gs pos="100000">
                    <a:srgbClr val="034373"/>
                  </a:gs>
                </a:gsLst>
                <a:lin scaled="0"/>
              </a:gradFill>
            </a:endParaRPr>
          </a:p>
          <a:p>
            <a:pPr marL="285750" indent="-285750" fontAlgn="auto">
              <a:lnSpc>
                <a:spcPct val="150000"/>
              </a:lnSpc>
              <a:buFont typeface="Wingdings" panose="05000000000000000000" charset="0"/>
              <a:buChar char="Ø"/>
            </a:pPr>
            <a:r>
              <a:rPr lang="en-US" altLang="zh-CN" b="1"/>
              <a:t>Product installation</a:t>
            </a:r>
            <a:endParaRPr lang="en-US" altLang="zh-CN" b="1"/>
          </a:p>
          <a:p>
            <a:pPr marL="285750" indent="-285750" fontAlgn="auto">
              <a:lnSpc>
                <a:spcPct val="150000"/>
              </a:lnSpc>
              <a:buFont typeface="Wingdings" panose="05000000000000000000" charset="0"/>
              <a:buChar char="Ø"/>
            </a:pPr>
            <a:r>
              <a:rPr lang="en-US" altLang="zh-CN" b="1"/>
              <a:t>Configuration on App</a:t>
            </a:r>
            <a:endParaRPr lang="en-US" altLang="zh-CN" b="1"/>
          </a:p>
          <a:p>
            <a:pPr marL="285750" indent="-285750" fontAlgn="auto">
              <a:lnSpc>
                <a:spcPct val="150000"/>
              </a:lnSpc>
              <a:buFont typeface="Wingdings" panose="05000000000000000000" charset="0"/>
              <a:buChar char="Ø"/>
            </a:pPr>
            <a:r>
              <a:rPr lang="en-US" altLang="zh-CN" b="1"/>
              <a:t>FAQ</a:t>
            </a:r>
            <a:endParaRPr lang="en-US" altLang="zh-CN"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Motion Sensor P1_Product_1"/>
          <p:cNvPicPr>
            <a:picLocks noChangeAspect="1"/>
          </p:cNvPicPr>
          <p:nvPr/>
        </p:nvPicPr>
        <p:blipFill>
          <a:blip r:embed="rId1"/>
          <a:stretch>
            <a:fillRect/>
          </a:stretch>
        </p:blipFill>
        <p:spPr>
          <a:xfrm>
            <a:off x="1203960" y="1802130"/>
            <a:ext cx="3394075" cy="2545715"/>
          </a:xfrm>
          <a:prstGeom prst="rect">
            <a:avLst/>
          </a:prstGeom>
        </p:spPr>
      </p:pic>
      <p:pic>
        <p:nvPicPr>
          <p:cNvPr id="20" name="图片 19" descr="Motion Sensor P1_Product_2"/>
          <p:cNvPicPr>
            <a:picLocks noChangeAspect="1"/>
          </p:cNvPicPr>
          <p:nvPr/>
        </p:nvPicPr>
        <p:blipFill>
          <a:blip r:embed="rId2"/>
          <a:stretch>
            <a:fillRect/>
          </a:stretch>
        </p:blipFill>
        <p:spPr>
          <a:xfrm>
            <a:off x="4394200" y="1904365"/>
            <a:ext cx="3152775" cy="2364740"/>
          </a:xfrm>
          <a:prstGeom prst="rect">
            <a:avLst/>
          </a:prstGeom>
        </p:spPr>
      </p:pic>
      <p:sp>
        <p:nvSpPr>
          <p:cNvPr id="3" name="文本框 2"/>
          <p:cNvSpPr txBox="1"/>
          <p:nvPr/>
        </p:nvSpPr>
        <p:spPr>
          <a:xfrm>
            <a:off x="296141" y="262980"/>
            <a:ext cx="3296516"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Product Profile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8" name="文本框 7"/>
          <p:cNvSpPr txBox="1"/>
          <p:nvPr/>
        </p:nvSpPr>
        <p:spPr>
          <a:xfrm>
            <a:off x="296141" y="559444"/>
            <a:ext cx="8172529" cy="598805"/>
          </a:xfrm>
          <a:prstGeom prst="rect">
            <a:avLst/>
          </a:prstGeom>
          <a:noFill/>
        </p:spPr>
        <p:txBody>
          <a:bodyPr wrap="square" rtlCol="0">
            <a:spAutoFit/>
          </a:bodyPr>
          <a:lstStyle/>
          <a:p>
            <a:pPr fontAlgn="auto">
              <a:lnSpc>
                <a:spcPct val="100000"/>
              </a:lnSpc>
            </a:pPr>
            <a:r>
              <a:rPr lang="en-US" sz="1100">
                <a:latin typeface="Calibri" panose="020F0502020204030204" pitchFamily="34" charset="0"/>
                <a:cs typeface="方正兰亭纤黑简体" charset="0"/>
              </a:rPr>
              <a:t>Motion Sensor P1 detects body motion and the state of ambient light. If there are any people moving or any change in the ambient light state in the areas under detection, the motion sensor will send notice to the Aqara Home app through the connected Aqara Zigbee 3.0 Hub or link to other devices.</a:t>
            </a:r>
            <a:endParaRPr lang="en-US" sz="1100">
              <a:latin typeface="Calibri" panose="020F0502020204030204" pitchFamily="34" charset="0"/>
              <a:cs typeface="方正兰亭纤黑简体" charset="0"/>
            </a:endParaRPr>
          </a:p>
        </p:txBody>
      </p:sp>
      <p:sp>
        <p:nvSpPr>
          <p:cNvPr id="100" name="文本框 99"/>
          <p:cNvSpPr txBox="1"/>
          <p:nvPr/>
        </p:nvSpPr>
        <p:spPr>
          <a:xfrm>
            <a:off x="296141" y="4326890"/>
            <a:ext cx="4892675" cy="414020"/>
          </a:xfrm>
          <a:prstGeom prst="rect">
            <a:avLst/>
          </a:prstGeom>
          <a:noFill/>
          <a:ln w="9525">
            <a:noFill/>
          </a:ln>
        </p:spPr>
        <p:txBody>
          <a:bodyPr wrap="square">
            <a:spAutoFit/>
          </a:bodyPr>
          <a:p>
            <a:pPr indent="0"/>
            <a:r>
              <a:rPr lang="en-US" sz="1050" b="0">
                <a:solidFill>
                  <a:schemeClr val="tx1"/>
                </a:solidFill>
                <a:latin typeface="Calibri" panose="020F0502020204030204" pitchFamily="34" charset="0"/>
                <a:cs typeface="方正兰亭纤黑简体" charset="0"/>
              </a:rPr>
              <a:t>*This product is for indoor use only. Please bind the product to the Hub before use.</a:t>
            </a:r>
            <a:endParaRPr lang="en-US" sz="1050" b="0">
              <a:solidFill>
                <a:schemeClr val="tx1"/>
              </a:solidFill>
              <a:latin typeface="Calibri" panose="020F0502020204030204" pitchFamily="34" charset="0"/>
              <a:cs typeface="方正兰亭纤黑简体" charset="0"/>
            </a:endParaRPr>
          </a:p>
          <a:p>
            <a:pPr indent="0"/>
            <a:r>
              <a:rPr lang="en-US" sz="1050">
                <a:latin typeface="Calibri" panose="020F0502020204030204" pitchFamily="34" charset="0"/>
                <a:cs typeface="方正兰亭纤黑简体" charset="0"/>
                <a:sym typeface="+mn-ea"/>
              </a:rPr>
              <a:t>*Aqara Hub is required to enable Aqara Motion Sensor P1 to work with </a:t>
            </a:r>
            <a:r>
              <a:rPr lang="en-US" sz="1050" b="1">
                <a:latin typeface="Calibri" panose="020F0502020204030204" pitchFamily="34" charset="0"/>
                <a:cs typeface="方正兰亭纤黑简体" charset="0"/>
                <a:sym typeface="+mn-ea"/>
              </a:rPr>
              <a:t>Homekit.</a:t>
            </a:r>
            <a:endParaRPr lang="en-US" altLang="en-US" sz="1050" b="1">
              <a:solidFill>
                <a:schemeClr val="tx1"/>
              </a:solidFill>
              <a:latin typeface="Calibri" panose="020F0502020204030204" pitchFamily="34" charset="0"/>
              <a:cs typeface="方正兰亭纤黑简体" charset="0"/>
            </a:endParaRPr>
          </a:p>
        </p:txBody>
      </p:sp>
      <p:sp>
        <p:nvSpPr>
          <p:cNvPr id="12" name="文本框 11"/>
          <p:cNvSpPr txBox="1"/>
          <p:nvPr/>
        </p:nvSpPr>
        <p:spPr>
          <a:xfrm>
            <a:off x="3883660" y="2077720"/>
            <a:ext cx="1046480" cy="275590"/>
          </a:xfrm>
          <a:prstGeom prst="rect">
            <a:avLst/>
          </a:prstGeom>
          <a:noFill/>
        </p:spPr>
        <p:txBody>
          <a:bodyPr wrap="square" rtlCol="0">
            <a:spAutoFit/>
          </a:bodyPr>
          <a:p>
            <a:r>
              <a:rPr lang="en-US" altLang="zh-CN" sz="1200"/>
              <a:t>Indicator light</a:t>
            </a:r>
            <a:endParaRPr lang="en-US" altLang="zh-CN" sz="1200"/>
          </a:p>
        </p:txBody>
      </p:sp>
      <p:sp>
        <p:nvSpPr>
          <p:cNvPr id="16" name="文本框 15"/>
          <p:cNvSpPr txBox="1"/>
          <p:nvPr/>
        </p:nvSpPr>
        <p:spPr>
          <a:xfrm>
            <a:off x="2523490" y="3996690"/>
            <a:ext cx="838200" cy="275590"/>
          </a:xfrm>
          <a:prstGeom prst="rect">
            <a:avLst/>
          </a:prstGeom>
          <a:noFill/>
        </p:spPr>
        <p:txBody>
          <a:bodyPr wrap="square" rtlCol="0">
            <a:spAutoFit/>
          </a:bodyPr>
          <a:p>
            <a:r>
              <a:rPr lang="en-US" altLang="zh-CN" sz="1200"/>
              <a:t>Front view</a:t>
            </a:r>
            <a:endParaRPr lang="en-US" altLang="zh-CN" sz="1200"/>
          </a:p>
        </p:txBody>
      </p:sp>
      <p:sp>
        <p:nvSpPr>
          <p:cNvPr id="53" name="文本框 52"/>
          <p:cNvSpPr txBox="1"/>
          <p:nvPr/>
        </p:nvSpPr>
        <p:spPr>
          <a:xfrm>
            <a:off x="3889375" y="2397125"/>
            <a:ext cx="985520" cy="275590"/>
          </a:xfrm>
          <a:prstGeom prst="rect">
            <a:avLst/>
          </a:prstGeom>
          <a:noFill/>
        </p:spPr>
        <p:txBody>
          <a:bodyPr wrap="square" rtlCol="0">
            <a:spAutoFit/>
          </a:bodyPr>
          <a:p>
            <a:r>
              <a:rPr lang="en-US" altLang="zh-CN" sz="1200"/>
              <a:t>Fresnel lens</a:t>
            </a:r>
            <a:endParaRPr lang="en-US" altLang="zh-CN" sz="1200"/>
          </a:p>
        </p:txBody>
      </p:sp>
      <p:sp>
        <p:nvSpPr>
          <p:cNvPr id="54" name="文本框 53"/>
          <p:cNvSpPr txBox="1"/>
          <p:nvPr/>
        </p:nvSpPr>
        <p:spPr>
          <a:xfrm>
            <a:off x="3698240" y="3494405"/>
            <a:ext cx="541655" cy="275590"/>
          </a:xfrm>
          <a:prstGeom prst="rect">
            <a:avLst/>
          </a:prstGeom>
          <a:noFill/>
        </p:spPr>
        <p:txBody>
          <a:bodyPr wrap="square" rtlCol="0">
            <a:spAutoFit/>
          </a:bodyPr>
          <a:p>
            <a:r>
              <a:rPr lang="en-US" altLang="zh-CN" sz="1200"/>
              <a:t>Stand</a:t>
            </a:r>
            <a:endParaRPr lang="en-US" altLang="zh-CN" sz="1200"/>
          </a:p>
        </p:txBody>
      </p:sp>
      <p:sp>
        <p:nvSpPr>
          <p:cNvPr id="55" name="文本框 54"/>
          <p:cNvSpPr txBox="1"/>
          <p:nvPr/>
        </p:nvSpPr>
        <p:spPr>
          <a:xfrm>
            <a:off x="6784340" y="2559685"/>
            <a:ext cx="989330" cy="275590"/>
          </a:xfrm>
          <a:prstGeom prst="rect">
            <a:avLst/>
          </a:prstGeom>
          <a:noFill/>
        </p:spPr>
        <p:txBody>
          <a:bodyPr wrap="square" rtlCol="0">
            <a:spAutoFit/>
          </a:bodyPr>
          <a:p>
            <a:r>
              <a:rPr lang="en-US" altLang="zh-CN" sz="1200"/>
              <a:t>Reset button</a:t>
            </a:r>
            <a:endParaRPr lang="en-US" altLang="zh-CN" sz="1200"/>
          </a:p>
        </p:txBody>
      </p:sp>
      <p:cxnSp>
        <p:nvCxnSpPr>
          <p:cNvPr id="56" name="直接连接符 55"/>
          <p:cNvCxnSpPr/>
          <p:nvPr/>
        </p:nvCxnSpPr>
        <p:spPr>
          <a:xfrm flipV="1">
            <a:off x="2883535" y="2222500"/>
            <a:ext cx="1008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3083560" y="2552700"/>
            <a:ext cx="79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3025775" y="3632200"/>
            <a:ext cx="756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5956300" y="2697480"/>
            <a:ext cx="828000" cy="0"/>
          </a:xfrm>
          <a:prstGeom prst="line">
            <a:avLst/>
          </a:prstGeom>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5583555" y="3975735"/>
            <a:ext cx="854075" cy="275590"/>
          </a:xfrm>
          <a:prstGeom prst="rect">
            <a:avLst/>
          </a:prstGeom>
          <a:noFill/>
        </p:spPr>
        <p:txBody>
          <a:bodyPr wrap="square" rtlCol="0">
            <a:spAutoFit/>
          </a:bodyPr>
          <a:p>
            <a:r>
              <a:rPr lang="en-US" altLang="zh-CN" sz="1200"/>
              <a:t>Back view</a:t>
            </a:r>
            <a:endParaRPr lang="en-US" altLang="zh-CN" sz="1200"/>
          </a:p>
        </p:txBody>
      </p:sp>
      <p:pic>
        <p:nvPicPr>
          <p:cNvPr id="7" name="图片 6" descr="资源 5@4x"/>
          <p:cNvPicPr>
            <a:picLocks noChangeAspect="1"/>
          </p:cNvPicPr>
          <p:nvPr/>
        </p:nvPicPr>
        <p:blipFill>
          <a:blip r:embed="rId3"/>
          <a:stretch>
            <a:fillRect/>
          </a:stretch>
        </p:blipFill>
        <p:spPr>
          <a:xfrm>
            <a:off x="3465830" y="1196975"/>
            <a:ext cx="417830" cy="414020"/>
          </a:xfrm>
          <a:prstGeom prst="rect">
            <a:avLst/>
          </a:prstGeom>
        </p:spPr>
      </p:pic>
      <p:pic>
        <p:nvPicPr>
          <p:cNvPr id="9" name="图片 8" descr="资源 6@4x"/>
          <p:cNvPicPr>
            <a:picLocks noChangeAspect="1"/>
          </p:cNvPicPr>
          <p:nvPr/>
        </p:nvPicPr>
        <p:blipFill>
          <a:blip r:embed="rId4"/>
          <a:stretch>
            <a:fillRect/>
          </a:stretch>
        </p:blipFill>
        <p:spPr>
          <a:xfrm>
            <a:off x="2158365" y="1169035"/>
            <a:ext cx="441960" cy="441960"/>
          </a:xfrm>
          <a:prstGeom prst="rect">
            <a:avLst/>
          </a:prstGeom>
        </p:spPr>
      </p:pic>
      <p:pic>
        <p:nvPicPr>
          <p:cNvPr id="10" name="图片 9" descr="资源 2@4x"/>
          <p:cNvPicPr>
            <a:picLocks noChangeAspect="1"/>
          </p:cNvPicPr>
          <p:nvPr/>
        </p:nvPicPr>
        <p:blipFill>
          <a:blip r:embed="rId5"/>
          <a:stretch>
            <a:fillRect/>
          </a:stretch>
        </p:blipFill>
        <p:spPr>
          <a:xfrm>
            <a:off x="7372350" y="1165225"/>
            <a:ext cx="449580" cy="445770"/>
          </a:xfrm>
          <a:prstGeom prst="rect">
            <a:avLst/>
          </a:prstGeom>
        </p:spPr>
      </p:pic>
      <p:pic>
        <p:nvPicPr>
          <p:cNvPr id="11" name="图片 10" descr="资源 3@4x"/>
          <p:cNvPicPr>
            <a:picLocks noChangeAspect="1"/>
          </p:cNvPicPr>
          <p:nvPr/>
        </p:nvPicPr>
        <p:blipFill>
          <a:blip r:embed="rId6"/>
          <a:stretch>
            <a:fillRect/>
          </a:stretch>
        </p:blipFill>
        <p:spPr>
          <a:xfrm>
            <a:off x="6079490" y="1183640"/>
            <a:ext cx="427355" cy="427355"/>
          </a:xfrm>
          <a:prstGeom prst="rect">
            <a:avLst/>
          </a:prstGeom>
        </p:spPr>
      </p:pic>
      <p:pic>
        <p:nvPicPr>
          <p:cNvPr id="13" name="图片 12" descr="资源 4@4x"/>
          <p:cNvPicPr>
            <a:picLocks noChangeAspect="1"/>
          </p:cNvPicPr>
          <p:nvPr/>
        </p:nvPicPr>
        <p:blipFill>
          <a:blip r:embed="rId7"/>
          <a:stretch>
            <a:fillRect/>
          </a:stretch>
        </p:blipFill>
        <p:spPr>
          <a:xfrm>
            <a:off x="4749165" y="1146175"/>
            <a:ext cx="464820" cy="464820"/>
          </a:xfrm>
          <a:prstGeom prst="rect">
            <a:avLst/>
          </a:prstGeom>
        </p:spPr>
      </p:pic>
      <p:sp>
        <p:nvSpPr>
          <p:cNvPr id="14" name="文本框 13"/>
          <p:cNvSpPr txBox="1"/>
          <p:nvPr/>
        </p:nvSpPr>
        <p:spPr>
          <a:xfrm>
            <a:off x="2059940" y="1579880"/>
            <a:ext cx="1078230" cy="337185"/>
          </a:xfrm>
          <a:prstGeom prst="rect">
            <a:avLst/>
          </a:prstGeom>
          <a:noFill/>
        </p:spPr>
        <p:txBody>
          <a:bodyPr wrap="square" rtlCol="0">
            <a:spAutoFit/>
          </a:bodyPr>
          <a:p>
            <a:r>
              <a:rPr lang="en-US" altLang="zh-CN" sz="800"/>
              <a:t>Built-in light </a:t>
            </a:r>
            <a:endParaRPr lang="en-US" altLang="zh-CN" sz="800"/>
          </a:p>
          <a:p>
            <a:r>
              <a:rPr lang="en-US" altLang="zh-CN" sz="800"/>
              <a:t>sensor</a:t>
            </a:r>
            <a:endParaRPr lang="en-US" altLang="zh-CN" sz="800"/>
          </a:p>
        </p:txBody>
      </p:sp>
      <p:sp>
        <p:nvSpPr>
          <p:cNvPr id="15" name="文本框 14"/>
          <p:cNvSpPr txBox="1"/>
          <p:nvPr/>
        </p:nvSpPr>
        <p:spPr>
          <a:xfrm>
            <a:off x="3322955" y="1579880"/>
            <a:ext cx="1056005" cy="337185"/>
          </a:xfrm>
          <a:prstGeom prst="rect">
            <a:avLst/>
          </a:prstGeom>
          <a:noFill/>
        </p:spPr>
        <p:txBody>
          <a:bodyPr wrap="square" rtlCol="0">
            <a:spAutoFit/>
          </a:bodyPr>
          <a:p>
            <a:r>
              <a:rPr lang="en-US" altLang="zh-CN" sz="800"/>
              <a:t>Configurable </a:t>
            </a:r>
            <a:endParaRPr lang="en-US" altLang="zh-CN" sz="800"/>
          </a:p>
          <a:p>
            <a:r>
              <a:rPr lang="en-US" altLang="zh-CN" sz="800"/>
              <a:t>detection timeout</a:t>
            </a:r>
            <a:endParaRPr lang="en-US" altLang="zh-CN" sz="800"/>
          </a:p>
        </p:txBody>
      </p:sp>
      <p:sp>
        <p:nvSpPr>
          <p:cNvPr id="17" name="文本框 16"/>
          <p:cNvSpPr txBox="1"/>
          <p:nvPr/>
        </p:nvSpPr>
        <p:spPr>
          <a:xfrm>
            <a:off x="4531360" y="1579880"/>
            <a:ext cx="1120140" cy="213995"/>
          </a:xfrm>
          <a:prstGeom prst="rect">
            <a:avLst/>
          </a:prstGeom>
          <a:noFill/>
        </p:spPr>
        <p:txBody>
          <a:bodyPr wrap="square" rtlCol="0">
            <a:spAutoFit/>
          </a:bodyPr>
          <a:p>
            <a:r>
              <a:rPr lang="en-US" altLang="zh-CN" sz="800"/>
              <a:t>Adjustable sensitivity</a:t>
            </a:r>
            <a:endParaRPr lang="en-US" altLang="zh-CN" sz="800"/>
          </a:p>
        </p:txBody>
      </p:sp>
      <p:sp>
        <p:nvSpPr>
          <p:cNvPr id="18" name="文本框 17"/>
          <p:cNvSpPr txBox="1"/>
          <p:nvPr/>
        </p:nvSpPr>
        <p:spPr>
          <a:xfrm>
            <a:off x="6035040" y="1579880"/>
            <a:ext cx="938530" cy="337185"/>
          </a:xfrm>
          <a:prstGeom prst="rect">
            <a:avLst/>
          </a:prstGeom>
          <a:noFill/>
        </p:spPr>
        <p:txBody>
          <a:bodyPr wrap="square" rtlCol="0">
            <a:spAutoFit/>
          </a:bodyPr>
          <a:p>
            <a:r>
              <a:rPr lang="en-US" altLang="zh-CN" sz="800"/>
              <a:t>Five-year </a:t>
            </a:r>
            <a:endParaRPr lang="en-US" altLang="zh-CN" sz="800"/>
          </a:p>
          <a:p>
            <a:r>
              <a:rPr lang="en-US" altLang="zh-CN" sz="800"/>
              <a:t>battery life</a:t>
            </a:r>
            <a:endParaRPr lang="en-US" altLang="zh-CN" sz="800"/>
          </a:p>
        </p:txBody>
      </p:sp>
      <p:sp>
        <p:nvSpPr>
          <p:cNvPr id="22" name="文本框 21"/>
          <p:cNvSpPr txBox="1"/>
          <p:nvPr/>
        </p:nvSpPr>
        <p:spPr>
          <a:xfrm>
            <a:off x="7322185" y="1579880"/>
            <a:ext cx="938530" cy="337185"/>
          </a:xfrm>
          <a:prstGeom prst="rect">
            <a:avLst/>
          </a:prstGeom>
          <a:noFill/>
        </p:spPr>
        <p:txBody>
          <a:bodyPr wrap="square" rtlCol="0">
            <a:spAutoFit/>
          </a:bodyPr>
          <a:p>
            <a:r>
              <a:rPr lang="en-US" altLang="zh-CN" sz="800"/>
              <a:t>Up to 170° </a:t>
            </a:r>
            <a:endParaRPr lang="en-US" altLang="zh-CN" sz="800"/>
          </a:p>
          <a:p>
            <a:r>
              <a:rPr lang="en-US" altLang="zh-CN" sz="800"/>
              <a:t>filed of view</a:t>
            </a:r>
            <a:endParaRPr lang="en-US" altLang="zh-CN" sz="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5910" y="262890"/>
            <a:ext cx="4731385"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Motion Sensor Usages </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9" name="文本框 8"/>
          <p:cNvSpPr txBox="1"/>
          <p:nvPr/>
        </p:nvSpPr>
        <p:spPr>
          <a:xfrm>
            <a:off x="3472815" y="878205"/>
            <a:ext cx="1670050" cy="275590"/>
          </a:xfrm>
          <a:prstGeom prst="rect">
            <a:avLst/>
          </a:prstGeom>
          <a:noFill/>
        </p:spPr>
        <p:txBody>
          <a:bodyPr wrap="none" rtlCol="0" anchor="t">
            <a:spAutoFit/>
          </a:bodyPr>
          <a:p>
            <a:r>
              <a:rPr lang="en-US" sz="1200" b="1">
                <a:latin typeface="Calibri" panose="020F0502020204030204" pitchFamily="34" charset="0"/>
                <a:cs typeface="Calibri" panose="020F0502020204030204" pitchFamily="34" charset="0"/>
                <a:sym typeface="+mn-ea"/>
              </a:rPr>
              <a:t>Put it in the living room</a:t>
            </a:r>
            <a:endParaRPr lang="en-US" sz="1200" b="1">
              <a:latin typeface="Calibri" panose="020F0502020204030204" pitchFamily="34" charset="0"/>
              <a:cs typeface="Calibri" panose="020F0502020204030204" pitchFamily="34" charset="0"/>
              <a:sym typeface="+mn-ea"/>
            </a:endParaRPr>
          </a:p>
        </p:txBody>
      </p:sp>
      <p:sp>
        <p:nvSpPr>
          <p:cNvPr id="7" name="文本框 6"/>
          <p:cNvSpPr txBox="1"/>
          <p:nvPr/>
        </p:nvSpPr>
        <p:spPr>
          <a:xfrm>
            <a:off x="295910" y="3794125"/>
            <a:ext cx="8167370" cy="614045"/>
          </a:xfrm>
          <a:prstGeom prst="rect">
            <a:avLst/>
          </a:prstGeom>
          <a:noFill/>
        </p:spPr>
        <p:txBody>
          <a:bodyPr wrap="square" rtlCol="0" anchor="t">
            <a:spAutoFit/>
          </a:bodyPr>
          <a:p>
            <a:r>
              <a:rPr lang="en-US" altLang="zh-CN" sz="1200" b="1">
                <a:latin typeface="Calibri" panose="020F0502020204030204" pitchFamily="34" charset="0"/>
                <a:cs typeface="Calibri" panose="020F0502020204030204" pitchFamily="34" charset="0"/>
              </a:rPr>
              <a:t>Usage 1: Home security</a:t>
            </a:r>
            <a:endParaRPr lang="en-US" altLang="zh-CN" sz="1200" b="1">
              <a:latin typeface="Calibri" panose="020F0502020204030204" pitchFamily="34" charset="0"/>
              <a:cs typeface="Calibri" panose="020F0502020204030204" pitchFamily="34" charset="0"/>
            </a:endParaRPr>
          </a:p>
          <a:p>
            <a:r>
              <a:rPr lang="en-US" altLang="zh-CN" sz="1100">
                <a:latin typeface="Calibri" panose="020F0502020204030204" pitchFamily="34" charset="0"/>
                <a:cs typeface="Calibri" panose="020F0502020204030204" pitchFamily="34" charset="0"/>
              </a:rPr>
              <a:t>With the Motion Sensor, you can turn on alarm mode when you leave the house. If it detects movement, the Hub will sound an alarm and send a notification to your phone.</a:t>
            </a:r>
            <a:endParaRPr lang="en-US" altLang="zh-CN" sz="1100">
              <a:latin typeface="Calibri" panose="020F0502020204030204" pitchFamily="34" charset="0"/>
              <a:cs typeface="Calibri" panose="020F0502020204030204" pitchFamily="34" charset="0"/>
            </a:endParaRPr>
          </a:p>
        </p:txBody>
      </p:sp>
      <p:pic>
        <p:nvPicPr>
          <p:cNvPr id="4" name="图片 3" descr="Motion Sensor P1_Scene_1"/>
          <p:cNvPicPr>
            <a:picLocks noChangeAspect="1"/>
          </p:cNvPicPr>
          <p:nvPr/>
        </p:nvPicPr>
        <p:blipFill>
          <a:blip r:embed="rId1"/>
          <a:stretch>
            <a:fillRect/>
          </a:stretch>
        </p:blipFill>
        <p:spPr>
          <a:xfrm>
            <a:off x="2421890" y="1153795"/>
            <a:ext cx="3569335" cy="237934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5910" y="262890"/>
            <a:ext cx="4731385"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Motion Sensor Usages</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8" name="文本框 7"/>
          <p:cNvSpPr txBox="1"/>
          <p:nvPr/>
        </p:nvSpPr>
        <p:spPr>
          <a:xfrm>
            <a:off x="3185795" y="834390"/>
            <a:ext cx="2726055" cy="275590"/>
          </a:xfrm>
          <a:prstGeom prst="rect">
            <a:avLst/>
          </a:prstGeom>
          <a:noFill/>
        </p:spPr>
        <p:txBody>
          <a:bodyPr wrap="none" rtlCol="0" anchor="t">
            <a:spAutoFit/>
          </a:bodyPr>
          <a:p>
            <a:r>
              <a:rPr lang="en-US" altLang="zh-CN" sz="1200" b="1">
                <a:latin typeface="Calibri" panose="020F0502020204030204" pitchFamily="34" charset="0"/>
                <a:cs typeface="Calibri" panose="020F0502020204030204" pitchFamily="34" charset="0"/>
                <a:sym typeface="+mn-ea"/>
              </a:rPr>
              <a:t>Put</a:t>
            </a:r>
            <a:r>
              <a:rPr lang="zh-CN" altLang="en-US" sz="1200" b="1">
                <a:latin typeface="Calibri" panose="020F0502020204030204" pitchFamily="34" charset="0"/>
                <a:cs typeface="Calibri" panose="020F0502020204030204" pitchFamily="34" charset="0"/>
                <a:sym typeface="+mn-ea"/>
              </a:rPr>
              <a:t> it </a:t>
            </a:r>
            <a:r>
              <a:rPr lang="en-US" altLang="zh-CN" sz="1200" b="1">
                <a:latin typeface="Calibri" panose="020F0502020204030204" pitchFamily="34" charset="0"/>
                <a:cs typeface="Calibri" panose="020F0502020204030204" pitchFamily="34" charset="0"/>
                <a:sym typeface="+mn-ea"/>
              </a:rPr>
              <a:t>in the kitchen/bathroom/staircase</a:t>
            </a:r>
            <a:endParaRPr lang="en-US" altLang="zh-CN" sz="1200" b="1">
              <a:latin typeface="Calibri" panose="020F0502020204030204" pitchFamily="34" charset="0"/>
              <a:cs typeface="Calibri" panose="020F0502020204030204" pitchFamily="34" charset="0"/>
              <a:sym typeface="+mn-ea"/>
            </a:endParaRPr>
          </a:p>
        </p:txBody>
      </p:sp>
      <p:sp>
        <p:nvSpPr>
          <p:cNvPr id="7" name="文本框 6"/>
          <p:cNvSpPr txBox="1"/>
          <p:nvPr/>
        </p:nvSpPr>
        <p:spPr>
          <a:xfrm>
            <a:off x="295910" y="3492500"/>
            <a:ext cx="8301355" cy="645160"/>
          </a:xfrm>
          <a:prstGeom prst="rect">
            <a:avLst/>
          </a:prstGeom>
          <a:noFill/>
        </p:spPr>
        <p:txBody>
          <a:bodyPr wrap="square" rtlCol="0" anchor="t">
            <a:spAutoFit/>
          </a:bodyPr>
          <a:p>
            <a:r>
              <a:rPr lang="en-US" altLang="zh-CN" sz="1200" b="1">
                <a:latin typeface="Calibri" panose="020F0502020204030204" pitchFamily="34" charset="0"/>
                <a:cs typeface="Calibri" panose="020F0502020204030204" pitchFamily="34" charset="0"/>
              </a:rPr>
              <a:t>Usage 2: Automatically turns lights on or off</a:t>
            </a:r>
            <a:endParaRPr lang="en-US" altLang="zh-CN" sz="1200" b="1">
              <a:latin typeface="Calibri" panose="020F0502020204030204" pitchFamily="34" charset="0"/>
              <a:cs typeface="Calibri" panose="020F0502020204030204" pitchFamily="34" charset="0"/>
            </a:endParaRPr>
          </a:p>
          <a:p>
            <a:r>
              <a:rPr lang="en-US" sz="1200">
                <a:latin typeface="Calibri" panose="020F0502020204030204" pitchFamily="34" charset="0"/>
                <a:cs typeface="方正兰亭纤黑简体" charset="0"/>
                <a:sym typeface="+mn-ea"/>
              </a:rPr>
              <a:t>Motion sensor works with other smart accessories to set various scenes, such as turning on or off lights automatically when it detects activity or inactivity</a:t>
            </a:r>
            <a:endParaRPr lang="en-US" altLang="zh-CN" sz="1200">
              <a:latin typeface="Calibri" panose="020F0502020204030204" pitchFamily="34" charset="0"/>
              <a:cs typeface="Calibri" panose="020F0502020204030204" pitchFamily="34" charset="0"/>
            </a:endParaRPr>
          </a:p>
        </p:txBody>
      </p:sp>
      <p:pic>
        <p:nvPicPr>
          <p:cNvPr id="2" name="图片 1" descr="Motion Sensor P1_Scene_6"/>
          <p:cNvPicPr>
            <a:picLocks noChangeAspect="1"/>
          </p:cNvPicPr>
          <p:nvPr/>
        </p:nvPicPr>
        <p:blipFill>
          <a:blip r:embed="rId1"/>
          <a:stretch>
            <a:fillRect/>
          </a:stretch>
        </p:blipFill>
        <p:spPr>
          <a:xfrm>
            <a:off x="392430" y="1290955"/>
            <a:ext cx="2629535" cy="1753235"/>
          </a:xfrm>
          <a:prstGeom prst="rect">
            <a:avLst/>
          </a:prstGeom>
        </p:spPr>
      </p:pic>
      <p:pic>
        <p:nvPicPr>
          <p:cNvPr id="5" name="图片 4" descr="Motion Sensor P1_Scene_9"/>
          <p:cNvPicPr>
            <a:picLocks noChangeAspect="1"/>
          </p:cNvPicPr>
          <p:nvPr/>
        </p:nvPicPr>
        <p:blipFill>
          <a:blip r:embed="rId2"/>
          <a:stretch>
            <a:fillRect/>
          </a:stretch>
        </p:blipFill>
        <p:spPr>
          <a:xfrm>
            <a:off x="3170555" y="1272540"/>
            <a:ext cx="2656840" cy="1771650"/>
          </a:xfrm>
          <a:prstGeom prst="rect">
            <a:avLst/>
          </a:prstGeom>
        </p:spPr>
      </p:pic>
      <p:pic>
        <p:nvPicPr>
          <p:cNvPr id="6" name="图片 5" descr="Motion Sensor P1_Scene_5"/>
          <p:cNvPicPr>
            <a:picLocks noChangeAspect="1"/>
          </p:cNvPicPr>
          <p:nvPr/>
        </p:nvPicPr>
        <p:blipFill>
          <a:blip r:embed="rId3"/>
          <a:stretch>
            <a:fillRect/>
          </a:stretch>
        </p:blipFill>
        <p:spPr>
          <a:xfrm>
            <a:off x="5964555" y="1267460"/>
            <a:ext cx="2665095" cy="177673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6141" y="262980"/>
            <a:ext cx="3296516"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Product Selling Points</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5" name="KSO_Shape"/>
          <p:cNvSpPr/>
          <p:nvPr>
            <p:custDataLst>
              <p:tags r:id="rId1"/>
            </p:custDataLst>
          </p:nvPr>
        </p:nvSpPr>
        <p:spPr bwMode="auto">
          <a:xfrm>
            <a:off x="1545377" y="960914"/>
            <a:ext cx="1642151" cy="615807"/>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5B9BD5"/>
          </a:solidFill>
          <a:ln>
            <a:noFill/>
          </a:ln>
          <a:extLst>
            <a:ext uri="{91240B29-F687-4F45-9708-019B960494DF}">
              <a14:hiddenLine xmlns:a14="http://schemas.microsoft.com/office/drawing/2010/main" w="9525">
                <a:solidFill>
                  <a:srgbClr val="000000"/>
                </a:solidFill>
                <a:round/>
              </a14:hiddenLine>
            </a:ext>
          </a:extLst>
        </p:spPr>
        <p:txBody>
          <a:bodyPr rIns="189000" anchor="ctr">
            <a:normAutofit/>
            <a:scene3d>
              <a:camera prst="orthographicFront"/>
              <a:lightRig rig="threePt" dir="t"/>
            </a:scene3d>
            <a:sp3d contourW="12700">
              <a:contourClr>
                <a:srgbClr val="FFFFFF"/>
              </a:contourClr>
            </a:sp3d>
          </a:bodyPr>
          <a:p>
            <a:pPr algn="ctr">
              <a:defRPr/>
            </a:pPr>
            <a:r>
              <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rPr>
              <a:t>170-degree motion detection</a:t>
            </a:r>
            <a:endPar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endParaRPr>
          </a:p>
        </p:txBody>
      </p:sp>
      <p:sp>
        <p:nvSpPr>
          <p:cNvPr id="6" name="文本框 5"/>
          <p:cNvSpPr txBox="1"/>
          <p:nvPr>
            <p:custDataLst>
              <p:tags r:id="rId2"/>
            </p:custDataLst>
          </p:nvPr>
        </p:nvSpPr>
        <p:spPr>
          <a:xfrm>
            <a:off x="1317625" y="1576705"/>
            <a:ext cx="2101215" cy="700405"/>
          </a:xfrm>
          <a:prstGeom prst="rect">
            <a:avLst/>
          </a:prstGeom>
          <a:noFill/>
        </p:spPr>
        <p:txBody>
          <a:bodyPr wrap="square" rtlCol="0" anchor="t" anchorCtr="0">
            <a:noAutofit/>
          </a:bodyPr>
          <a:p>
            <a:pPr algn="just">
              <a:lnSpc>
                <a:spcPct val="130000"/>
              </a:lnSpc>
            </a:pPr>
            <a:r>
              <a:rPr sz="900" dirty="0">
                <a:latin typeface="Calibri" panose="020F0502020204030204" pitchFamily="34" charset="0"/>
                <a:cs typeface="Calibri" panose="020F0502020204030204" pitchFamily="34" charset="0"/>
                <a:sym typeface="Arial" panose="020B0604020202020204" pitchFamily="34" charset="0"/>
              </a:rPr>
              <a:t>You will be able to use the stock ultra-wide angle of the sensor or limit it using any obstacle or a regular electric tape</a:t>
            </a:r>
            <a:r>
              <a:rPr lang="en-US" sz="900" dirty="0">
                <a:latin typeface="Calibri" panose="020F0502020204030204" pitchFamily="34" charset="0"/>
                <a:cs typeface="Calibri" panose="020F0502020204030204" pitchFamily="34" charset="0"/>
                <a:sym typeface="Arial" panose="020B0604020202020204" pitchFamily="34" charset="0"/>
              </a:rPr>
              <a:t>.</a:t>
            </a:r>
            <a:endParaRPr lang="en-US" sz="900" dirty="0">
              <a:latin typeface="Calibri" panose="020F0502020204030204" pitchFamily="34" charset="0"/>
              <a:cs typeface="Calibri" panose="020F0502020204030204" pitchFamily="34" charset="0"/>
              <a:sym typeface="Arial" panose="020B0604020202020204" pitchFamily="34" charset="0"/>
            </a:endParaRPr>
          </a:p>
        </p:txBody>
      </p:sp>
      <p:sp>
        <p:nvSpPr>
          <p:cNvPr id="8" name="KSO_Shape"/>
          <p:cNvSpPr/>
          <p:nvPr>
            <p:custDataLst>
              <p:tags r:id="rId3"/>
            </p:custDataLst>
          </p:nvPr>
        </p:nvSpPr>
        <p:spPr bwMode="auto">
          <a:xfrm>
            <a:off x="3630910" y="960914"/>
            <a:ext cx="1642151" cy="615807"/>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A5A5A5"/>
          </a:solidFill>
          <a:ln>
            <a:noFill/>
          </a:ln>
        </p:spPr>
        <p:txBody>
          <a:bodyPr rIns="189000" anchor="ctr">
            <a:normAutofit/>
            <a:scene3d>
              <a:camera prst="orthographicFront"/>
              <a:lightRig rig="threePt" dir="t"/>
            </a:scene3d>
            <a:sp3d contourW="12700">
              <a:contourClr>
                <a:srgbClr val="FFFFFF"/>
              </a:contourClr>
            </a:sp3d>
          </a:bodyPr>
          <a:p>
            <a:pPr algn="ctr">
              <a:defRPr/>
            </a:pPr>
            <a:r>
              <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rPr>
              <a:t>Smart Control in Apple Home App</a:t>
            </a:r>
            <a:endPar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endParaRPr>
          </a:p>
        </p:txBody>
      </p:sp>
      <p:sp>
        <p:nvSpPr>
          <p:cNvPr id="7" name="文本框 6"/>
          <p:cNvSpPr txBox="1"/>
          <p:nvPr>
            <p:custDataLst>
              <p:tags r:id="rId4"/>
            </p:custDataLst>
          </p:nvPr>
        </p:nvSpPr>
        <p:spPr>
          <a:xfrm>
            <a:off x="3424555" y="1576705"/>
            <a:ext cx="2044065" cy="700405"/>
          </a:xfrm>
          <a:prstGeom prst="rect">
            <a:avLst/>
          </a:prstGeom>
          <a:noFill/>
        </p:spPr>
        <p:txBody>
          <a:bodyPr wrap="square" rtlCol="0" anchor="t" anchorCtr="0">
            <a:noAutofit/>
          </a:bodyPr>
          <a:p>
            <a:pPr algn="just">
              <a:lnSpc>
                <a:spcPct val="130000"/>
              </a:lnSpc>
            </a:pPr>
            <a:r>
              <a:rPr lang="zh-CN" altLang="en-US" sz="900" dirty="0">
                <a:latin typeface="Calibri" panose="020F0502020204030204" pitchFamily="34" charset="0"/>
                <a:cs typeface="Calibri" panose="020F0502020204030204" pitchFamily="34" charset="0"/>
                <a:sym typeface="Arial" panose="020B0604020202020204" pitchFamily="34" charset="0"/>
              </a:rPr>
              <a:t>Works with other HomeKit-enabled accessories in Apple Home app to make your life easier</a:t>
            </a:r>
            <a:r>
              <a:rPr lang="en-US" altLang="zh-CN" sz="900" dirty="0">
                <a:latin typeface="Calibri" panose="020F0502020204030204" pitchFamily="34" charset="0"/>
                <a:cs typeface="Calibri" panose="020F0502020204030204" pitchFamily="34" charset="0"/>
                <a:sym typeface="Arial" panose="020B0604020202020204" pitchFamily="34" charset="0"/>
              </a:rPr>
              <a:t>.</a:t>
            </a:r>
            <a:endParaRPr lang="en-US" altLang="zh-CN" sz="900" dirty="0">
              <a:latin typeface="Calibri" panose="020F0502020204030204" pitchFamily="34" charset="0"/>
              <a:cs typeface="Calibri" panose="020F0502020204030204" pitchFamily="34" charset="0"/>
              <a:sym typeface="Arial" panose="020B0604020202020204" pitchFamily="34" charset="0"/>
            </a:endParaRPr>
          </a:p>
        </p:txBody>
      </p:sp>
      <p:sp>
        <p:nvSpPr>
          <p:cNvPr id="10" name="KSO_Shape"/>
          <p:cNvSpPr/>
          <p:nvPr>
            <p:custDataLst>
              <p:tags r:id="rId5"/>
            </p:custDataLst>
          </p:nvPr>
        </p:nvSpPr>
        <p:spPr bwMode="auto">
          <a:xfrm>
            <a:off x="5716442" y="960914"/>
            <a:ext cx="1642151" cy="615807"/>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ED7D31"/>
          </a:solidFill>
          <a:ln>
            <a:noFill/>
          </a:ln>
        </p:spPr>
        <p:txBody>
          <a:bodyPr rIns="189000" anchor="ctr">
            <a:normAutofit/>
            <a:scene3d>
              <a:camera prst="orthographicFront"/>
              <a:lightRig rig="threePt" dir="t"/>
            </a:scene3d>
            <a:sp3d contourW="12700">
              <a:contourClr>
                <a:srgbClr val="FFFFFF"/>
              </a:contourClr>
            </a:sp3d>
          </a:bodyPr>
          <a:p>
            <a:pPr algn="ctr">
              <a:defRPr/>
            </a:pPr>
            <a:r>
              <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rPr>
              <a:t>Easy and flexible installation methods</a:t>
            </a:r>
            <a:endPar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endParaRPr>
          </a:p>
        </p:txBody>
      </p:sp>
      <p:sp>
        <p:nvSpPr>
          <p:cNvPr id="12" name="文本框 11"/>
          <p:cNvSpPr txBox="1"/>
          <p:nvPr>
            <p:custDataLst>
              <p:tags r:id="rId6"/>
            </p:custDataLst>
          </p:nvPr>
        </p:nvSpPr>
        <p:spPr>
          <a:xfrm>
            <a:off x="5600700" y="1576705"/>
            <a:ext cx="2246630" cy="909955"/>
          </a:xfrm>
          <a:prstGeom prst="rect">
            <a:avLst/>
          </a:prstGeom>
          <a:noFill/>
        </p:spPr>
        <p:txBody>
          <a:bodyPr wrap="square" rtlCol="0" anchor="t" anchorCtr="0">
            <a:noAutofit/>
          </a:bodyPr>
          <a:p>
            <a:pPr algn="just">
              <a:lnSpc>
                <a:spcPct val="130000"/>
              </a:lnSpc>
            </a:pPr>
            <a:r>
              <a:rPr sz="900" dirty="0">
                <a:latin typeface="Calibri" panose="020F0502020204030204" pitchFamily="34" charset="0"/>
                <a:cs typeface="Calibri" panose="020F0502020204030204" pitchFamily="34" charset="0"/>
                <a:sym typeface="Arial" panose="020B0604020202020204" pitchFamily="34" charset="0"/>
              </a:rPr>
              <a:t>No tools required for installation. With a sensor stand and sticker, you can set the motion sensor wherever you want. The stand can make a 360 rotation and you can easily adjust the detection angle.</a:t>
            </a:r>
            <a:endParaRPr sz="900" dirty="0">
              <a:latin typeface="Calibri" panose="020F0502020204030204" pitchFamily="34" charset="0"/>
              <a:cs typeface="Calibri" panose="020F0502020204030204" pitchFamily="34" charset="0"/>
              <a:sym typeface="Arial" panose="020B0604020202020204" pitchFamily="34" charset="0"/>
            </a:endParaRPr>
          </a:p>
        </p:txBody>
      </p:sp>
      <p:sp>
        <p:nvSpPr>
          <p:cNvPr id="13" name="KSO_Shape"/>
          <p:cNvSpPr/>
          <p:nvPr>
            <p:custDataLst>
              <p:tags r:id="rId7"/>
            </p:custDataLst>
          </p:nvPr>
        </p:nvSpPr>
        <p:spPr bwMode="auto">
          <a:xfrm>
            <a:off x="2588144" y="2791913"/>
            <a:ext cx="1642151" cy="615807"/>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ED7D31"/>
          </a:solidFill>
          <a:ln>
            <a:noFill/>
          </a:ln>
        </p:spPr>
        <p:txBody>
          <a:bodyPr rIns="189000" anchor="ctr">
            <a:normAutofit/>
            <a:scene3d>
              <a:camera prst="orthographicFront"/>
              <a:lightRig rig="threePt" dir="t"/>
            </a:scene3d>
            <a:sp3d contourW="12700">
              <a:contourClr>
                <a:srgbClr val="FFFFFF"/>
              </a:contourClr>
            </a:sp3d>
          </a:bodyPr>
          <a:p>
            <a:pPr algn="ctr">
              <a:defRPr/>
            </a:pPr>
            <a:r>
              <a:rPr lang="en-US" sz="1200" b="1">
                <a:solidFill>
                  <a:schemeClr val="bg1"/>
                </a:solidFill>
                <a:ea typeface="宋体" panose="02010600030101010101" pitchFamily="2" charset="-122"/>
                <a:cs typeface="+mn-lt"/>
                <a:sym typeface="+mn-ea"/>
              </a:rPr>
              <a:t>Remote security notification</a:t>
            </a:r>
            <a:endParaRPr lang="en-US" altLang="zh-CN" sz="1200" b="1" dirty="0">
              <a:solidFill>
                <a:schemeClr val="bg1"/>
              </a:solidFill>
              <a:ea typeface="宋体" panose="02010600030101010101" pitchFamily="2" charset="-122"/>
              <a:cs typeface="+mn-lt"/>
              <a:sym typeface="+mn-ea"/>
            </a:endParaRPr>
          </a:p>
        </p:txBody>
      </p:sp>
      <p:sp>
        <p:nvSpPr>
          <p:cNvPr id="18" name="文本框 17"/>
          <p:cNvSpPr txBox="1"/>
          <p:nvPr>
            <p:custDataLst>
              <p:tags r:id="rId8"/>
            </p:custDataLst>
          </p:nvPr>
        </p:nvSpPr>
        <p:spPr>
          <a:xfrm>
            <a:off x="1916430" y="3407410"/>
            <a:ext cx="2597785" cy="1108710"/>
          </a:xfrm>
          <a:prstGeom prst="rect">
            <a:avLst/>
          </a:prstGeom>
          <a:noFill/>
        </p:spPr>
        <p:txBody>
          <a:bodyPr wrap="square" rtlCol="0" anchor="t" anchorCtr="0">
            <a:noAutofit/>
          </a:bodyPr>
          <a:p>
            <a:pPr algn="just">
              <a:lnSpc>
                <a:spcPct val="130000"/>
              </a:lnSpc>
            </a:pPr>
            <a:r>
              <a:rPr lang="en-US" altLang="zh-CN" sz="900" dirty="0">
                <a:latin typeface="Calibri" panose="020F0502020204030204" pitchFamily="34" charset="0"/>
                <a:cs typeface="+mj-lt"/>
                <a:sym typeface="Arial" panose="020B0604020202020204" pitchFamily="34" charset="0"/>
              </a:rPr>
              <a:t>With the Motion Sensor, you can turn on alarm mode when you leave the house. If motion is detected, the Hub will sound an alarm and send a notification to your phone.</a:t>
            </a:r>
            <a:endParaRPr lang="en-US" altLang="zh-CN" sz="900" dirty="0">
              <a:latin typeface="Calibri" panose="020F0502020204030204" pitchFamily="34" charset="0"/>
              <a:cs typeface="+mj-lt"/>
              <a:sym typeface="Arial" panose="020B0604020202020204" pitchFamily="34" charset="0"/>
            </a:endParaRPr>
          </a:p>
        </p:txBody>
      </p:sp>
      <p:sp>
        <p:nvSpPr>
          <p:cNvPr id="14" name="KSO_Shape"/>
          <p:cNvSpPr/>
          <p:nvPr>
            <p:custDataLst>
              <p:tags r:id="rId9"/>
            </p:custDataLst>
          </p:nvPr>
        </p:nvSpPr>
        <p:spPr bwMode="auto">
          <a:xfrm>
            <a:off x="4848301" y="2791913"/>
            <a:ext cx="1642151" cy="615807"/>
          </a:xfrm>
          <a:custGeom>
            <a:avLst/>
            <a:gdLst>
              <a:gd name="T0" fmla="*/ 2147483646 w 30720"/>
              <a:gd name="T1" fmla="*/ 2147483646 h 11496"/>
              <a:gd name="T2" fmla="*/ 2147483646 w 30720"/>
              <a:gd name="T3" fmla="*/ 2147483646 h 11496"/>
              <a:gd name="T4" fmla="*/ 2147483646 w 30720"/>
              <a:gd name="T5" fmla="*/ 2147483646 h 11496"/>
              <a:gd name="T6" fmla="*/ 2147483646 w 30720"/>
              <a:gd name="T7" fmla="*/ 2147483646 h 11496"/>
              <a:gd name="T8" fmla="*/ 2147483646 w 30720"/>
              <a:gd name="T9" fmla="*/ 2147483646 h 11496"/>
              <a:gd name="T10" fmla="*/ 2147483646 w 30720"/>
              <a:gd name="T11" fmla="*/ 2147483646 h 11496"/>
              <a:gd name="T12" fmla="*/ 2147483646 w 30720"/>
              <a:gd name="T13" fmla="*/ 2147483646 h 11496"/>
              <a:gd name="T14" fmla="*/ 2147483646 w 30720"/>
              <a:gd name="T15" fmla="*/ 2147483646 h 11496"/>
              <a:gd name="T16" fmla="*/ 2147483646 w 30720"/>
              <a:gd name="T17" fmla="*/ 2147483646 h 11496"/>
              <a:gd name="T18" fmla="*/ 2147483646 w 30720"/>
              <a:gd name="T19" fmla="*/ 2147483646 h 11496"/>
              <a:gd name="T20" fmla="*/ 2147483646 w 30720"/>
              <a:gd name="T21" fmla="*/ 2147483646 h 11496"/>
              <a:gd name="T22" fmla="*/ 2147483646 w 30720"/>
              <a:gd name="T23" fmla="*/ 2147483646 h 11496"/>
              <a:gd name="T24" fmla="*/ 2147483646 w 30720"/>
              <a:gd name="T25" fmla="*/ 2147483646 h 11496"/>
              <a:gd name="T26" fmla="*/ 2147483646 w 30720"/>
              <a:gd name="T27" fmla="*/ 2147483646 h 11496"/>
              <a:gd name="T28" fmla="*/ 2147483646 w 30720"/>
              <a:gd name="T29" fmla="*/ 2147483646 h 11496"/>
              <a:gd name="T30" fmla="*/ 2147483646 w 30720"/>
              <a:gd name="T31" fmla="*/ 2147483646 h 11496"/>
              <a:gd name="T32" fmla="*/ 2147483646 w 30720"/>
              <a:gd name="T33" fmla="*/ 2147483646 h 11496"/>
              <a:gd name="T34" fmla="*/ 2147483646 w 30720"/>
              <a:gd name="T35" fmla="*/ 2147483646 h 11496"/>
              <a:gd name="T36" fmla="*/ 2147483646 w 30720"/>
              <a:gd name="T37" fmla="*/ 2147483646 h 11496"/>
              <a:gd name="T38" fmla="*/ 2147483646 w 30720"/>
              <a:gd name="T39" fmla="*/ 2147483646 h 11496"/>
              <a:gd name="T40" fmla="*/ 2147483646 w 30720"/>
              <a:gd name="T41" fmla="*/ 2147483646 h 11496"/>
              <a:gd name="T42" fmla="*/ 2147483646 w 30720"/>
              <a:gd name="T43" fmla="*/ 2147483646 h 11496"/>
              <a:gd name="T44" fmla="*/ 2147483646 w 30720"/>
              <a:gd name="T45" fmla="*/ 2147483646 h 11496"/>
              <a:gd name="T46" fmla="*/ 2147483646 w 30720"/>
              <a:gd name="T47" fmla="*/ 2147483646 h 11496"/>
              <a:gd name="T48" fmla="*/ 2147483646 w 30720"/>
              <a:gd name="T49" fmla="*/ 2147483646 h 11496"/>
              <a:gd name="T50" fmla="*/ 2147483646 w 30720"/>
              <a:gd name="T51" fmla="*/ 2147483646 h 11496"/>
              <a:gd name="T52" fmla="*/ 2147483646 w 30720"/>
              <a:gd name="T53" fmla="*/ 2147483646 h 11496"/>
              <a:gd name="T54" fmla="*/ 2147483646 w 30720"/>
              <a:gd name="T55" fmla="*/ 2147483646 h 11496"/>
              <a:gd name="T56" fmla="*/ 2147483646 w 30720"/>
              <a:gd name="T57" fmla="*/ 2147483646 h 11496"/>
              <a:gd name="T58" fmla="*/ 2147483646 w 30720"/>
              <a:gd name="T59" fmla="*/ 2147483646 h 11496"/>
              <a:gd name="T60" fmla="*/ 2147483646 w 30720"/>
              <a:gd name="T61" fmla="*/ 2147483646 h 11496"/>
              <a:gd name="T62" fmla="*/ 2147483646 w 30720"/>
              <a:gd name="T63" fmla="*/ 2147483646 h 11496"/>
              <a:gd name="T64" fmla="*/ 2147483646 w 30720"/>
              <a:gd name="T65" fmla="*/ 2147483646 h 11496"/>
              <a:gd name="T66" fmla="*/ 2147483646 w 30720"/>
              <a:gd name="T67" fmla="*/ 2147483646 h 11496"/>
              <a:gd name="T68" fmla="*/ 2147483646 w 30720"/>
              <a:gd name="T69" fmla="*/ 2147483646 h 11496"/>
              <a:gd name="T70" fmla="*/ 2147483646 w 30720"/>
              <a:gd name="T71" fmla="*/ 2147483646 h 11496"/>
              <a:gd name="T72" fmla="*/ 2147483646 w 30720"/>
              <a:gd name="T73" fmla="*/ 2147483646 h 11496"/>
              <a:gd name="T74" fmla="*/ 2147483646 w 30720"/>
              <a:gd name="T75" fmla="*/ 2147483646 h 11496"/>
              <a:gd name="T76" fmla="*/ 2147483646 w 30720"/>
              <a:gd name="T77" fmla="*/ 2147483646 h 11496"/>
              <a:gd name="T78" fmla="*/ 2147483646 w 30720"/>
              <a:gd name="T79" fmla="*/ 2147483646 h 11496"/>
              <a:gd name="T80" fmla="*/ 2147483646 w 30720"/>
              <a:gd name="T81" fmla="*/ 2147483646 h 11496"/>
              <a:gd name="T82" fmla="*/ 2147483646 w 30720"/>
              <a:gd name="T83" fmla="*/ 2147483646 h 11496"/>
              <a:gd name="T84" fmla="*/ 2147483646 w 30720"/>
              <a:gd name="T85" fmla="*/ 2147483646 h 11496"/>
              <a:gd name="T86" fmla="*/ 2147483646 w 30720"/>
              <a:gd name="T87" fmla="*/ 2147483646 h 11496"/>
              <a:gd name="T88" fmla="*/ 2147483646 w 30720"/>
              <a:gd name="T89" fmla="*/ 2147483646 h 11496"/>
              <a:gd name="T90" fmla="*/ 2147483646 w 30720"/>
              <a:gd name="T91" fmla="*/ 2147483646 h 11496"/>
              <a:gd name="T92" fmla="*/ 2147483646 w 30720"/>
              <a:gd name="T93" fmla="*/ 2147483646 h 11496"/>
              <a:gd name="T94" fmla="*/ 2147483646 w 30720"/>
              <a:gd name="T95" fmla="*/ 2147483646 h 11496"/>
              <a:gd name="T96" fmla="*/ 2147483646 w 30720"/>
              <a:gd name="T97" fmla="*/ 2147483646 h 11496"/>
              <a:gd name="T98" fmla="*/ 2147483646 w 30720"/>
              <a:gd name="T99" fmla="*/ 2147483646 h 11496"/>
              <a:gd name="T100" fmla="*/ 2147483646 w 30720"/>
              <a:gd name="T101" fmla="*/ 2147483646 h 11496"/>
              <a:gd name="T102" fmla="*/ 2147483646 w 30720"/>
              <a:gd name="T103" fmla="*/ 2147483646 h 11496"/>
              <a:gd name="T104" fmla="*/ 2147483646 w 30720"/>
              <a:gd name="T105" fmla="*/ 2147483646 h 11496"/>
              <a:gd name="T106" fmla="*/ 2147483646 w 30720"/>
              <a:gd name="T107" fmla="*/ 2147483646 h 11496"/>
              <a:gd name="T108" fmla="*/ 2147483646 w 30720"/>
              <a:gd name="T109" fmla="*/ 2147483646 h 11496"/>
              <a:gd name="T110" fmla="*/ 2147483646 w 30720"/>
              <a:gd name="T111" fmla="*/ 2147483646 h 11496"/>
              <a:gd name="T112" fmla="*/ 2147483646 w 30720"/>
              <a:gd name="T113" fmla="*/ 2147483646 h 11496"/>
              <a:gd name="T114" fmla="*/ 2147483646 w 30720"/>
              <a:gd name="T115" fmla="*/ 2147483646 h 11496"/>
              <a:gd name="T116" fmla="*/ 2147483646 w 30720"/>
              <a:gd name="T117" fmla="*/ 2147483646 h 11496"/>
              <a:gd name="T118" fmla="*/ 2147483646 w 30720"/>
              <a:gd name="T119" fmla="*/ 2147483646 h 11496"/>
              <a:gd name="T120" fmla="*/ 2147483646 w 30720"/>
              <a:gd name="T121" fmla="*/ 2147483646 h 11496"/>
              <a:gd name="T122" fmla="*/ 2147483646 w 30720"/>
              <a:gd name="T123" fmla="*/ 2147483646 h 11496"/>
              <a:gd name="T124" fmla="*/ 2147483646 w 30720"/>
              <a:gd name="T125" fmla="*/ 2147483646 h 114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0720" h="11496">
                <a:moveTo>
                  <a:pt x="29285" y="7403"/>
                </a:moveTo>
                <a:lnTo>
                  <a:pt x="29285" y="7403"/>
                </a:lnTo>
                <a:lnTo>
                  <a:pt x="29232" y="7379"/>
                </a:lnTo>
                <a:lnTo>
                  <a:pt x="29180" y="7357"/>
                </a:lnTo>
                <a:lnTo>
                  <a:pt x="29127" y="7336"/>
                </a:lnTo>
                <a:lnTo>
                  <a:pt x="29073" y="7316"/>
                </a:lnTo>
                <a:lnTo>
                  <a:pt x="29020" y="7298"/>
                </a:lnTo>
                <a:lnTo>
                  <a:pt x="28966" y="7280"/>
                </a:lnTo>
                <a:lnTo>
                  <a:pt x="28913" y="7264"/>
                </a:lnTo>
                <a:lnTo>
                  <a:pt x="28859" y="7251"/>
                </a:lnTo>
                <a:lnTo>
                  <a:pt x="28804" y="7237"/>
                </a:lnTo>
                <a:lnTo>
                  <a:pt x="28750" y="7226"/>
                </a:lnTo>
                <a:lnTo>
                  <a:pt x="28697" y="7216"/>
                </a:lnTo>
                <a:lnTo>
                  <a:pt x="28643" y="7208"/>
                </a:lnTo>
                <a:lnTo>
                  <a:pt x="28589" y="7202"/>
                </a:lnTo>
                <a:lnTo>
                  <a:pt x="28535" y="7198"/>
                </a:lnTo>
                <a:lnTo>
                  <a:pt x="28482" y="7195"/>
                </a:lnTo>
                <a:lnTo>
                  <a:pt x="28429" y="7194"/>
                </a:lnTo>
                <a:lnTo>
                  <a:pt x="28376" y="7194"/>
                </a:lnTo>
                <a:lnTo>
                  <a:pt x="28322" y="7197"/>
                </a:lnTo>
                <a:lnTo>
                  <a:pt x="28269" y="7201"/>
                </a:lnTo>
                <a:lnTo>
                  <a:pt x="28217" y="7207"/>
                </a:lnTo>
                <a:lnTo>
                  <a:pt x="28165" y="7215"/>
                </a:lnTo>
                <a:lnTo>
                  <a:pt x="28113" y="7226"/>
                </a:lnTo>
                <a:lnTo>
                  <a:pt x="28062" y="7238"/>
                </a:lnTo>
                <a:lnTo>
                  <a:pt x="28011" y="7253"/>
                </a:lnTo>
                <a:lnTo>
                  <a:pt x="27960" y="7270"/>
                </a:lnTo>
                <a:lnTo>
                  <a:pt x="27910" y="7289"/>
                </a:lnTo>
                <a:lnTo>
                  <a:pt x="27861" y="7310"/>
                </a:lnTo>
                <a:lnTo>
                  <a:pt x="27812" y="7334"/>
                </a:lnTo>
                <a:lnTo>
                  <a:pt x="27763" y="7360"/>
                </a:lnTo>
                <a:lnTo>
                  <a:pt x="27717" y="7388"/>
                </a:lnTo>
                <a:lnTo>
                  <a:pt x="27670" y="7418"/>
                </a:lnTo>
                <a:lnTo>
                  <a:pt x="27623" y="7452"/>
                </a:lnTo>
                <a:lnTo>
                  <a:pt x="27600" y="7473"/>
                </a:lnTo>
                <a:lnTo>
                  <a:pt x="27578" y="7494"/>
                </a:lnTo>
                <a:lnTo>
                  <a:pt x="27556" y="7516"/>
                </a:lnTo>
                <a:lnTo>
                  <a:pt x="27535" y="7539"/>
                </a:lnTo>
                <a:lnTo>
                  <a:pt x="27515" y="7562"/>
                </a:lnTo>
                <a:lnTo>
                  <a:pt x="27495" y="7586"/>
                </a:lnTo>
                <a:lnTo>
                  <a:pt x="27476" y="7611"/>
                </a:lnTo>
                <a:lnTo>
                  <a:pt x="27457" y="7636"/>
                </a:lnTo>
                <a:lnTo>
                  <a:pt x="27440" y="7662"/>
                </a:lnTo>
                <a:lnTo>
                  <a:pt x="27422" y="7689"/>
                </a:lnTo>
                <a:lnTo>
                  <a:pt x="27405" y="7716"/>
                </a:lnTo>
                <a:lnTo>
                  <a:pt x="27390" y="7743"/>
                </a:lnTo>
                <a:lnTo>
                  <a:pt x="27374" y="7771"/>
                </a:lnTo>
                <a:lnTo>
                  <a:pt x="27360" y="7799"/>
                </a:lnTo>
                <a:lnTo>
                  <a:pt x="27345" y="7827"/>
                </a:lnTo>
                <a:lnTo>
                  <a:pt x="27332" y="7857"/>
                </a:lnTo>
                <a:lnTo>
                  <a:pt x="27319" y="7887"/>
                </a:lnTo>
                <a:lnTo>
                  <a:pt x="27307" y="7916"/>
                </a:lnTo>
                <a:lnTo>
                  <a:pt x="27296" y="7946"/>
                </a:lnTo>
                <a:lnTo>
                  <a:pt x="27286" y="7976"/>
                </a:lnTo>
                <a:lnTo>
                  <a:pt x="27276" y="8006"/>
                </a:lnTo>
                <a:lnTo>
                  <a:pt x="27268" y="8038"/>
                </a:lnTo>
                <a:lnTo>
                  <a:pt x="27260" y="8069"/>
                </a:lnTo>
                <a:lnTo>
                  <a:pt x="27252" y="8099"/>
                </a:lnTo>
                <a:lnTo>
                  <a:pt x="27246" y="8130"/>
                </a:lnTo>
                <a:lnTo>
                  <a:pt x="27241" y="8161"/>
                </a:lnTo>
                <a:lnTo>
                  <a:pt x="27236" y="8193"/>
                </a:lnTo>
                <a:lnTo>
                  <a:pt x="27231" y="8224"/>
                </a:lnTo>
                <a:lnTo>
                  <a:pt x="27228" y="8255"/>
                </a:lnTo>
                <a:lnTo>
                  <a:pt x="27226" y="8286"/>
                </a:lnTo>
                <a:lnTo>
                  <a:pt x="27225" y="8318"/>
                </a:lnTo>
                <a:lnTo>
                  <a:pt x="27224" y="8348"/>
                </a:lnTo>
                <a:lnTo>
                  <a:pt x="27225" y="8379"/>
                </a:lnTo>
                <a:lnTo>
                  <a:pt x="27226" y="8409"/>
                </a:lnTo>
                <a:lnTo>
                  <a:pt x="27228" y="8440"/>
                </a:lnTo>
                <a:lnTo>
                  <a:pt x="27231" y="8471"/>
                </a:lnTo>
                <a:lnTo>
                  <a:pt x="27236" y="8500"/>
                </a:lnTo>
                <a:lnTo>
                  <a:pt x="27241" y="8530"/>
                </a:lnTo>
                <a:lnTo>
                  <a:pt x="27247" y="8559"/>
                </a:lnTo>
                <a:lnTo>
                  <a:pt x="27254" y="8588"/>
                </a:lnTo>
                <a:lnTo>
                  <a:pt x="27263" y="8617"/>
                </a:lnTo>
                <a:lnTo>
                  <a:pt x="27271" y="8645"/>
                </a:lnTo>
                <a:lnTo>
                  <a:pt x="27281" y="8674"/>
                </a:lnTo>
                <a:lnTo>
                  <a:pt x="27293" y="8701"/>
                </a:lnTo>
                <a:lnTo>
                  <a:pt x="27304" y="8728"/>
                </a:lnTo>
                <a:lnTo>
                  <a:pt x="27318" y="8754"/>
                </a:lnTo>
                <a:lnTo>
                  <a:pt x="27331" y="8780"/>
                </a:lnTo>
                <a:lnTo>
                  <a:pt x="27347" y="8805"/>
                </a:lnTo>
                <a:lnTo>
                  <a:pt x="27364" y="8830"/>
                </a:lnTo>
                <a:lnTo>
                  <a:pt x="27381" y="8854"/>
                </a:lnTo>
                <a:lnTo>
                  <a:pt x="27399" y="8876"/>
                </a:lnTo>
                <a:lnTo>
                  <a:pt x="27419" y="8899"/>
                </a:lnTo>
                <a:lnTo>
                  <a:pt x="27440" y="8921"/>
                </a:lnTo>
                <a:lnTo>
                  <a:pt x="27462" y="8943"/>
                </a:lnTo>
                <a:lnTo>
                  <a:pt x="27484" y="8963"/>
                </a:lnTo>
                <a:lnTo>
                  <a:pt x="27509" y="8983"/>
                </a:lnTo>
                <a:lnTo>
                  <a:pt x="27534" y="9001"/>
                </a:lnTo>
                <a:lnTo>
                  <a:pt x="27560" y="9019"/>
                </a:lnTo>
                <a:lnTo>
                  <a:pt x="27589" y="9036"/>
                </a:lnTo>
                <a:lnTo>
                  <a:pt x="27618" y="9052"/>
                </a:lnTo>
                <a:lnTo>
                  <a:pt x="27648" y="9067"/>
                </a:lnTo>
                <a:lnTo>
                  <a:pt x="27679" y="9081"/>
                </a:lnTo>
                <a:lnTo>
                  <a:pt x="27711" y="9094"/>
                </a:lnTo>
                <a:lnTo>
                  <a:pt x="27746" y="9106"/>
                </a:lnTo>
                <a:lnTo>
                  <a:pt x="27734" y="9013"/>
                </a:lnTo>
                <a:lnTo>
                  <a:pt x="27730" y="8964"/>
                </a:lnTo>
                <a:lnTo>
                  <a:pt x="27727" y="8916"/>
                </a:lnTo>
                <a:lnTo>
                  <a:pt x="27724" y="8866"/>
                </a:lnTo>
                <a:lnTo>
                  <a:pt x="27722" y="8816"/>
                </a:lnTo>
                <a:lnTo>
                  <a:pt x="27721" y="8767"/>
                </a:lnTo>
                <a:lnTo>
                  <a:pt x="27721" y="8717"/>
                </a:lnTo>
                <a:lnTo>
                  <a:pt x="27722" y="8667"/>
                </a:lnTo>
                <a:lnTo>
                  <a:pt x="27725" y="8617"/>
                </a:lnTo>
                <a:lnTo>
                  <a:pt x="27729" y="8568"/>
                </a:lnTo>
                <a:lnTo>
                  <a:pt x="27734" y="8519"/>
                </a:lnTo>
                <a:lnTo>
                  <a:pt x="27743" y="8472"/>
                </a:lnTo>
                <a:lnTo>
                  <a:pt x="27752" y="8425"/>
                </a:lnTo>
                <a:lnTo>
                  <a:pt x="27763" y="8378"/>
                </a:lnTo>
                <a:lnTo>
                  <a:pt x="27776" y="8333"/>
                </a:lnTo>
                <a:lnTo>
                  <a:pt x="27783" y="8311"/>
                </a:lnTo>
                <a:lnTo>
                  <a:pt x="27792" y="8289"/>
                </a:lnTo>
                <a:lnTo>
                  <a:pt x="27800" y="8268"/>
                </a:lnTo>
                <a:lnTo>
                  <a:pt x="27809" y="8247"/>
                </a:lnTo>
                <a:lnTo>
                  <a:pt x="27820" y="8226"/>
                </a:lnTo>
                <a:lnTo>
                  <a:pt x="27829" y="8206"/>
                </a:lnTo>
                <a:lnTo>
                  <a:pt x="27840" y="8185"/>
                </a:lnTo>
                <a:lnTo>
                  <a:pt x="27852" y="8167"/>
                </a:lnTo>
                <a:lnTo>
                  <a:pt x="27864" y="8148"/>
                </a:lnTo>
                <a:lnTo>
                  <a:pt x="27877" y="8129"/>
                </a:lnTo>
                <a:lnTo>
                  <a:pt x="27890" y="8112"/>
                </a:lnTo>
                <a:lnTo>
                  <a:pt x="27905" y="8094"/>
                </a:lnTo>
                <a:lnTo>
                  <a:pt x="27921" y="8077"/>
                </a:lnTo>
                <a:lnTo>
                  <a:pt x="27936" y="8061"/>
                </a:lnTo>
                <a:lnTo>
                  <a:pt x="27953" y="8045"/>
                </a:lnTo>
                <a:lnTo>
                  <a:pt x="27970" y="8029"/>
                </a:lnTo>
                <a:lnTo>
                  <a:pt x="27987" y="8015"/>
                </a:lnTo>
                <a:lnTo>
                  <a:pt x="28006" y="8001"/>
                </a:lnTo>
                <a:lnTo>
                  <a:pt x="28026" y="7988"/>
                </a:lnTo>
                <a:lnTo>
                  <a:pt x="28047" y="7975"/>
                </a:lnTo>
                <a:lnTo>
                  <a:pt x="28067" y="7963"/>
                </a:lnTo>
                <a:lnTo>
                  <a:pt x="28089" y="7951"/>
                </a:lnTo>
                <a:lnTo>
                  <a:pt x="28112" y="7941"/>
                </a:lnTo>
                <a:lnTo>
                  <a:pt x="28136" y="7931"/>
                </a:lnTo>
                <a:lnTo>
                  <a:pt x="28160" y="7922"/>
                </a:lnTo>
                <a:lnTo>
                  <a:pt x="28186" y="7914"/>
                </a:lnTo>
                <a:lnTo>
                  <a:pt x="28212" y="7906"/>
                </a:lnTo>
                <a:lnTo>
                  <a:pt x="28240" y="7899"/>
                </a:lnTo>
                <a:lnTo>
                  <a:pt x="28268" y="7893"/>
                </a:lnTo>
                <a:lnTo>
                  <a:pt x="28298" y="7889"/>
                </a:lnTo>
                <a:lnTo>
                  <a:pt x="28328" y="7885"/>
                </a:lnTo>
                <a:lnTo>
                  <a:pt x="28358" y="7880"/>
                </a:lnTo>
                <a:lnTo>
                  <a:pt x="28384" y="7882"/>
                </a:lnTo>
                <a:lnTo>
                  <a:pt x="28410" y="7883"/>
                </a:lnTo>
                <a:lnTo>
                  <a:pt x="28435" y="7884"/>
                </a:lnTo>
                <a:lnTo>
                  <a:pt x="28460" y="7887"/>
                </a:lnTo>
                <a:lnTo>
                  <a:pt x="28485" y="7890"/>
                </a:lnTo>
                <a:lnTo>
                  <a:pt x="28510" y="7893"/>
                </a:lnTo>
                <a:lnTo>
                  <a:pt x="28535" y="7898"/>
                </a:lnTo>
                <a:lnTo>
                  <a:pt x="28559" y="7903"/>
                </a:lnTo>
                <a:lnTo>
                  <a:pt x="28583" y="7909"/>
                </a:lnTo>
                <a:lnTo>
                  <a:pt x="28607" y="7915"/>
                </a:lnTo>
                <a:lnTo>
                  <a:pt x="28630" y="7922"/>
                </a:lnTo>
                <a:lnTo>
                  <a:pt x="28654" y="7929"/>
                </a:lnTo>
                <a:lnTo>
                  <a:pt x="28676" y="7938"/>
                </a:lnTo>
                <a:lnTo>
                  <a:pt x="28699" y="7947"/>
                </a:lnTo>
                <a:lnTo>
                  <a:pt x="28721" y="7956"/>
                </a:lnTo>
                <a:lnTo>
                  <a:pt x="28743" y="7966"/>
                </a:lnTo>
                <a:lnTo>
                  <a:pt x="28765" y="7976"/>
                </a:lnTo>
                <a:lnTo>
                  <a:pt x="28787" y="7988"/>
                </a:lnTo>
                <a:lnTo>
                  <a:pt x="28808" y="7999"/>
                </a:lnTo>
                <a:lnTo>
                  <a:pt x="28828" y="8012"/>
                </a:lnTo>
                <a:lnTo>
                  <a:pt x="28869" y="8038"/>
                </a:lnTo>
                <a:lnTo>
                  <a:pt x="28908" y="8065"/>
                </a:lnTo>
                <a:lnTo>
                  <a:pt x="28945" y="8095"/>
                </a:lnTo>
                <a:lnTo>
                  <a:pt x="28981" y="8126"/>
                </a:lnTo>
                <a:lnTo>
                  <a:pt x="29016" y="8159"/>
                </a:lnTo>
                <a:lnTo>
                  <a:pt x="29048" y="8195"/>
                </a:lnTo>
                <a:lnTo>
                  <a:pt x="29078" y="8231"/>
                </a:lnTo>
                <a:lnTo>
                  <a:pt x="29107" y="8270"/>
                </a:lnTo>
                <a:lnTo>
                  <a:pt x="29134" y="8309"/>
                </a:lnTo>
                <a:lnTo>
                  <a:pt x="29159" y="8351"/>
                </a:lnTo>
                <a:lnTo>
                  <a:pt x="29182" y="8394"/>
                </a:lnTo>
                <a:lnTo>
                  <a:pt x="29202" y="8436"/>
                </a:lnTo>
                <a:lnTo>
                  <a:pt x="29221" y="8481"/>
                </a:lnTo>
                <a:lnTo>
                  <a:pt x="29229" y="8504"/>
                </a:lnTo>
                <a:lnTo>
                  <a:pt x="29238" y="8527"/>
                </a:lnTo>
                <a:lnTo>
                  <a:pt x="29245" y="8551"/>
                </a:lnTo>
                <a:lnTo>
                  <a:pt x="29251" y="8574"/>
                </a:lnTo>
                <a:lnTo>
                  <a:pt x="29257" y="8598"/>
                </a:lnTo>
                <a:lnTo>
                  <a:pt x="29263" y="8621"/>
                </a:lnTo>
                <a:lnTo>
                  <a:pt x="29268" y="8645"/>
                </a:lnTo>
                <a:lnTo>
                  <a:pt x="29272" y="8670"/>
                </a:lnTo>
                <a:lnTo>
                  <a:pt x="29275" y="8694"/>
                </a:lnTo>
                <a:lnTo>
                  <a:pt x="29278" y="8719"/>
                </a:lnTo>
                <a:lnTo>
                  <a:pt x="29280" y="8744"/>
                </a:lnTo>
                <a:lnTo>
                  <a:pt x="29282" y="8769"/>
                </a:lnTo>
                <a:lnTo>
                  <a:pt x="29283" y="8794"/>
                </a:lnTo>
                <a:lnTo>
                  <a:pt x="29283" y="8820"/>
                </a:lnTo>
                <a:lnTo>
                  <a:pt x="29283" y="8845"/>
                </a:lnTo>
                <a:lnTo>
                  <a:pt x="29282" y="8871"/>
                </a:lnTo>
                <a:lnTo>
                  <a:pt x="29280" y="8897"/>
                </a:lnTo>
                <a:lnTo>
                  <a:pt x="29278" y="8922"/>
                </a:lnTo>
                <a:lnTo>
                  <a:pt x="29271" y="8974"/>
                </a:lnTo>
                <a:lnTo>
                  <a:pt x="29262" y="9024"/>
                </a:lnTo>
                <a:lnTo>
                  <a:pt x="29251" y="9074"/>
                </a:lnTo>
                <a:lnTo>
                  <a:pt x="29238" y="9123"/>
                </a:lnTo>
                <a:lnTo>
                  <a:pt x="29223" y="9171"/>
                </a:lnTo>
                <a:lnTo>
                  <a:pt x="29206" y="9219"/>
                </a:lnTo>
                <a:lnTo>
                  <a:pt x="29188" y="9265"/>
                </a:lnTo>
                <a:lnTo>
                  <a:pt x="29167" y="9310"/>
                </a:lnTo>
                <a:lnTo>
                  <a:pt x="29144" y="9355"/>
                </a:lnTo>
                <a:lnTo>
                  <a:pt x="29120" y="9398"/>
                </a:lnTo>
                <a:lnTo>
                  <a:pt x="29094" y="9441"/>
                </a:lnTo>
                <a:lnTo>
                  <a:pt x="29067" y="9481"/>
                </a:lnTo>
                <a:lnTo>
                  <a:pt x="29038" y="9522"/>
                </a:lnTo>
                <a:lnTo>
                  <a:pt x="29006" y="9560"/>
                </a:lnTo>
                <a:lnTo>
                  <a:pt x="28974" y="9599"/>
                </a:lnTo>
                <a:lnTo>
                  <a:pt x="28941" y="9635"/>
                </a:lnTo>
                <a:lnTo>
                  <a:pt x="28905" y="9671"/>
                </a:lnTo>
                <a:lnTo>
                  <a:pt x="28869" y="9704"/>
                </a:lnTo>
                <a:lnTo>
                  <a:pt x="28831" y="9737"/>
                </a:lnTo>
                <a:lnTo>
                  <a:pt x="28792" y="9768"/>
                </a:lnTo>
                <a:lnTo>
                  <a:pt x="28751" y="9798"/>
                </a:lnTo>
                <a:lnTo>
                  <a:pt x="28710" y="9827"/>
                </a:lnTo>
                <a:lnTo>
                  <a:pt x="28666" y="9854"/>
                </a:lnTo>
                <a:lnTo>
                  <a:pt x="28622" y="9879"/>
                </a:lnTo>
                <a:lnTo>
                  <a:pt x="28578" y="9903"/>
                </a:lnTo>
                <a:lnTo>
                  <a:pt x="28532" y="9926"/>
                </a:lnTo>
                <a:lnTo>
                  <a:pt x="28484" y="9946"/>
                </a:lnTo>
                <a:lnTo>
                  <a:pt x="28436" y="9965"/>
                </a:lnTo>
                <a:lnTo>
                  <a:pt x="28387" y="9983"/>
                </a:lnTo>
                <a:lnTo>
                  <a:pt x="28337" y="9999"/>
                </a:lnTo>
                <a:lnTo>
                  <a:pt x="28287" y="10013"/>
                </a:lnTo>
                <a:lnTo>
                  <a:pt x="28236" y="10025"/>
                </a:lnTo>
                <a:lnTo>
                  <a:pt x="28189" y="10031"/>
                </a:lnTo>
                <a:lnTo>
                  <a:pt x="28143" y="10035"/>
                </a:lnTo>
                <a:lnTo>
                  <a:pt x="28098" y="10038"/>
                </a:lnTo>
                <a:lnTo>
                  <a:pt x="28052" y="10040"/>
                </a:lnTo>
                <a:lnTo>
                  <a:pt x="28006" y="10041"/>
                </a:lnTo>
                <a:lnTo>
                  <a:pt x="27960" y="10040"/>
                </a:lnTo>
                <a:lnTo>
                  <a:pt x="27915" y="10039"/>
                </a:lnTo>
                <a:lnTo>
                  <a:pt x="27870" y="10036"/>
                </a:lnTo>
                <a:lnTo>
                  <a:pt x="27825" y="10033"/>
                </a:lnTo>
                <a:lnTo>
                  <a:pt x="27780" y="10028"/>
                </a:lnTo>
                <a:lnTo>
                  <a:pt x="27735" y="10021"/>
                </a:lnTo>
                <a:lnTo>
                  <a:pt x="27691" y="10014"/>
                </a:lnTo>
                <a:lnTo>
                  <a:pt x="27647" y="10005"/>
                </a:lnTo>
                <a:lnTo>
                  <a:pt x="27602" y="9995"/>
                </a:lnTo>
                <a:lnTo>
                  <a:pt x="27559" y="9984"/>
                </a:lnTo>
                <a:lnTo>
                  <a:pt x="27516" y="9972"/>
                </a:lnTo>
                <a:lnTo>
                  <a:pt x="27473" y="9958"/>
                </a:lnTo>
                <a:lnTo>
                  <a:pt x="27430" y="9943"/>
                </a:lnTo>
                <a:lnTo>
                  <a:pt x="27388" y="9928"/>
                </a:lnTo>
                <a:lnTo>
                  <a:pt x="27346" y="9910"/>
                </a:lnTo>
                <a:lnTo>
                  <a:pt x="27305" y="9891"/>
                </a:lnTo>
                <a:lnTo>
                  <a:pt x="27265" y="9871"/>
                </a:lnTo>
                <a:lnTo>
                  <a:pt x="27224" y="9850"/>
                </a:lnTo>
                <a:lnTo>
                  <a:pt x="27185" y="9828"/>
                </a:lnTo>
                <a:lnTo>
                  <a:pt x="27145" y="9803"/>
                </a:lnTo>
                <a:lnTo>
                  <a:pt x="27107" y="9778"/>
                </a:lnTo>
                <a:lnTo>
                  <a:pt x="27068" y="9751"/>
                </a:lnTo>
                <a:lnTo>
                  <a:pt x="27031" y="9723"/>
                </a:lnTo>
                <a:lnTo>
                  <a:pt x="26994" y="9693"/>
                </a:lnTo>
                <a:lnTo>
                  <a:pt x="26958" y="9662"/>
                </a:lnTo>
                <a:lnTo>
                  <a:pt x="26922" y="9630"/>
                </a:lnTo>
                <a:lnTo>
                  <a:pt x="26888" y="9597"/>
                </a:lnTo>
                <a:lnTo>
                  <a:pt x="26854" y="9559"/>
                </a:lnTo>
                <a:lnTo>
                  <a:pt x="26821" y="9521"/>
                </a:lnTo>
                <a:lnTo>
                  <a:pt x="26790" y="9482"/>
                </a:lnTo>
                <a:lnTo>
                  <a:pt x="26761" y="9443"/>
                </a:lnTo>
                <a:lnTo>
                  <a:pt x="26732" y="9403"/>
                </a:lnTo>
                <a:lnTo>
                  <a:pt x="26705" y="9364"/>
                </a:lnTo>
                <a:lnTo>
                  <a:pt x="26679" y="9323"/>
                </a:lnTo>
                <a:lnTo>
                  <a:pt x="26655" y="9282"/>
                </a:lnTo>
                <a:lnTo>
                  <a:pt x="26631" y="9241"/>
                </a:lnTo>
                <a:lnTo>
                  <a:pt x="26609" y="9199"/>
                </a:lnTo>
                <a:lnTo>
                  <a:pt x="26588" y="9157"/>
                </a:lnTo>
                <a:lnTo>
                  <a:pt x="26568" y="9115"/>
                </a:lnTo>
                <a:lnTo>
                  <a:pt x="26551" y="9073"/>
                </a:lnTo>
                <a:lnTo>
                  <a:pt x="26533" y="9029"/>
                </a:lnTo>
                <a:lnTo>
                  <a:pt x="26517" y="8987"/>
                </a:lnTo>
                <a:lnTo>
                  <a:pt x="26503" y="8943"/>
                </a:lnTo>
                <a:lnTo>
                  <a:pt x="26489" y="8900"/>
                </a:lnTo>
                <a:lnTo>
                  <a:pt x="26477" y="8857"/>
                </a:lnTo>
                <a:lnTo>
                  <a:pt x="26466" y="8812"/>
                </a:lnTo>
                <a:lnTo>
                  <a:pt x="26456" y="8768"/>
                </a:lnTo>
                <a:lnTo>
                  <a:pt x="26448" y="8723"/>
                </a:lnTo>
                <a:lnTo>
                  <a:pt x="26440" y="8680"/>
                </a:lnTo>
                <a:lnTo>
                  <a:pt x="26434" y="8635"/>
                </a:lnTo>
                <a:lnTo>
                  <a:pt x="26429" y="8590"/>
                </a:lnTo>
                <a:lnTo>
                  <a:pt x="26425" y="8546"/>
                </a:lnTo>
                <a:lnTo>
                  <a:pt x="26422" y="8501"/>
                </a:lnTo>
                <a:lnTo>
                  <a:pt x="26421" y="8456"/>
                </a:lnTo>
                <a:lnTo>
                  <a:pt x="26419" y="8412"/>
                </a:lnTo>
                <a:lnTo>
                  <a:pt x="26419" y="8368"/>
                </a:lnTo>
                <a:lnTo>
                  <a:pt x="26422" y="8323"/>
                </a:lnTo>
                <a:lnTo>
                  <a:pt x="26425" y="8278"/>
                </a:lnTo>
                <a:lnTo>
                  <a:pt x="26428" y="8233"/>
                </a:lnTo>
                <a:lnTo>
                  <a:pt x="26433" y="8189"/>
                </a:lnTo>
                <a:lnTo>
                  <a:pt x="26439" y="8145"/>
                </a:lnTo>
                <a:lnTo>
                  <a:pt x="26445" y="8100"/>
                </a:lnTo>
                <a:lnTo>
                  <a:pt x="26454" y="8056"/>
                </a:lnTo>
                <a:lnTo>
                  <a:pt x="26463" y="8013"/>
                </a:lnTo>
                <a:lnTo>
                  <a:pt x="26473" y="7969"/>
                </a:lnTo>
                <a:lnTo>
                  <a:pt x="26484" y="7925"/>
                </a:lnTo>
                <a:lnTo>
                  <a:pt x="26497" y="7882"/>
                </a:lnTo>
                <a:lnTo>
                  <a:pt x="26509" y="7839"/>
                </a:lnTo>
                <a:lnTo>
                  <a:pt x="26524" y="7796"/>
                </a:lnTo>
                <a:lnTo>
                  <a:pt x="26539" y="7754"/>
                </a:lnTo>
                <a:lnTo>
                  <a:pt x="26555" y="7711"/>
                </a:lnTo>
                <a:lnTo>
                  <a:pt x="26571" y="7669"/>
                </a:lnTo>
                <a:lnTo>
                  <a:pt x="26590" y="7628"/>
                </a:lnTo>
                <a:lnTo>
                  <a:pt x="26609" y="7587"/>
                </a:lnTo>
                <a:lnTo>
                  <a:pt x="26629" y="7546"/>
                </a:lnTo>
                <a:lnTo>
                  <a:pt x="26650" y="7506"/>
                </a:lnTo>
                <a:lnTo>
                  <a:pt x="26671" y="7465"/>
                </a:lnTo>
                <a:lnTo>
                  <a:pt x="26694" y="7426"/>
                </a:lnTo>
                <a:lnTo>
                  <a:pt x="26718" y="7387"/>
                </a:lnTo>
                <a:lnTo>
                  <a:pt x="26743" y="7349"/>
                </a:lnTo>
                <a:lnTo>
                  <a:pt x="26768" y="7310"/>
                </a:lnTo>
                <a:lnTo>
                  <a:pt x="26795" y="7273"/>
                </a:lnTo>
                <a:lnTo>
                  <a:pt x="26822" y="7236"/>
                </a:lnTo>
                <a:lnTo>
                  <a:pt x="26850" y="7200"/>
                </a:lnTo>
                <a:lnTo>
                  <a:pt x="26880" y="7163"/>
                </a:lnTo>
                <a:lnTo>
                  <a:pt x="26910" y="7128"/>
                </a:lnTo>
                <a:lnTo>
                  <a:pt x="26940" y="7094"/>
                </a:lnTo>
                <a:lnTo>
                  <a:pt x="26971" y="7060"/>
                </a:lnTo>
                <a:lnTo>
                  <a:pt x="27005" y="7027"/>
                </a:lnTo>
                <a:lnTo>
                  <a:pt x="27038" y="6994"/>
                </a:lnTo>
                <a:lnTo>
                  <a:pt x="27071" y="6962"/>
                </a:lnTo>
                <a:lnTo>
                  <a:pt x="27107" y="6933"/>
                </a:lnTo>
                <a:lnTo>
                  <a:pt x="27141" y="6906"/>
                </a:lnTo>
                <a:lnTo>
                  <a:pt x="27176" y="6880"/>
                </a:lnTo>
                <a:lnTo>
                  <a:pt x="27212" y="6854"/>
                </a:lnTo>
                <a:lnTo>
                  <a:pt x="27248" y="6829"/>
                </a:lnTo>
                <a:lnTo>
                  <a:pt x="27285" y="6805"/>
                </a:lnTo>
                <a:lnTo>
                  <a:pt x="27321" y="6782"/>
                </a:lnTo>
                <a:lnTo>
                  <a:pt x="27357" y="6761"/>
                </a:lnTo>
                <a:lnTo>
                  <a:pt x="27395" y="6740"/>
                </a:lnTo>
                <a:lnTo>
                  <a:pt x="27432" y="6719"/>
                </a:lnTo>
                <a:lnTo>
                  <a:pt x="27470" y="6699"/>
                </a:lnTo>
                <a:lnTo>
                  <a:pt x="27508" y="6681"/>
                </a:lnTo>
                <a:lnTo>
                  <a:pt x="27546" y="6663"/>
                </a:lnTo>
                <a:lnTo>
                  <a:pt x="27584" y="6646"/>
                </a:lnTo>
                <a:lnTo>
                  <a:pt x="27623" y="6630"/>
                </a:lnTo>
                <a:lnTo>
                  <a:pt x="27662" y="6615"/>
                </a:lnTo>
                <a:lnTo>
                  <a:pt x="27701" y="6600"/>
                </a:lnTo>
                <a:lnTo>
                  <a:pt x="27741" y="6587"/>
                </a:lnTo>
                <a:lnTo>
                  <a:pt x="27780" y="6573"/>
                </a:lnTo>
                <a:lnTo>
                  <a:pt x="27820" y="6562"/>
                </a:lnTo>
                <a:lnTo>
                  <a:pt x="27859" y="6550"/>
                </a:lnTo>
                <a:lnTo>
                  <a:pt x="27899" y="6540"/>
                </a:lnTo>
                <a:lnTo>
                  <a:pt x="27939" y="6531"/>
                </a:lnTo>
                <a:lnTo>
                  <a:pt x="27980" y="6521"/>
                </a:lnTo>
                <a:lnTo>
                  <a:pt x="28020" y="6514"/>
                </a:lnTo>
                <a:lnTo>
                  <a:pt x="28060" y="6507"/>
                </a:lnTo>
                <a:lnTo>
                  <a:pt x="28101" y="6499"/>
                </a:lnTo>
                <a:lnTo>
                  <a:pt x="28141" y="6494"/>
                </a:lnTo>
                <a:lnTo>
                  <a:pt x="28182" y="6489"/>
                </a:lnTo>
                <a:lnTo>
                  <a:pt x="28223" y="6485"/>
                </a:lnTo>
                <a:lnTo>
                  <a:pt x="28264" y="6482"/>
                </a:lnTo>
                <a:lnTo>
                  <a:pt x="28305" y="6480"/>
                </a:lnTo>
                <a:lnTo>
                  <a:pt x="28345" y="6478"/>
                </a:lnTo>
                <a:lnTo>
                  <a:pt x="28387" y="6477"/>
                </a:lnTo>
                <a:lnTo>
                  <a:pt x="28428" y="6477"/>
                </a:lnTo>
                <a:lnTo>
                  <a:pt x="28468" y="6477"/>
                </a:lnTo>
                <a:lnTo>
                  <a:pt x="28510" y="6479"/>
                </a:lnTo>
                <a:lnTo>
                  <a:pt x="28550" y="6481"/>
                </a:lnTo>
                <a:lnTo>
                  <a:pt x="28592" y="6483"/>
                </a:lnTo>
                <a:lnTo>
                  <a:pt x="28633" y="6486"/>
                </a:lnTo>
                <a:lnTo>
                  <a:pt x="28673" y="6490"/>
                </a:lnTo>
                <a:lnTo>
                  <a:pt x="28715" y="6495"/>
                </a:lnTo>
                <a:lnTo>
                  <a:pt x="28756" y="6501"/>
                </a:lnTo>
                <a:lnTo>
                  <a:pt x="28796" y="6508"/>
                </a:lnTo>
                <a:lnTo>
                  <a:pt x="28837" y="6514"/>
                </a:lnTo>
                <a:lnTo>
                  <a:pt x="28877" y="6522"/>
                </a:lnTo>
                <a:lnTo>
                  <a:pt x="28918" y="6531"/>
                </a:lnTo>
                <a:lnTo>
                  <a:pt x="28959" y="6540"/>
                </a:lnTo>
                <a:lnTo>
                  <a:pt x="28999" y="6549"/>
                </a:lnTo>
                <a:lnTo>
                  <a:pt x="29040" y="6560"/>
                </a:lnTo>
                <a:lnTo>
                  <a:pt x="29079" y="6571"/>
                </a:lnTo>
                <a:lnTo>
                  <a:pt x="29119" y="6584"/>
                </a:lnTo>
                <a:lnTo>
                  <a:pt x="29159" y="6596"/>
                </a:lnTo>
                <a:lnTo>
                  <a:pt x="29199" y="6610"/>
                </a:lnTo>
                <a:lnTo>
                  <a:pt x="29239" y="6623"/>
                </a:lnTo>
                <a:lnTo>
                  <a:pt x="29277" y="6638"/>
                </a:lnTo>
                <a:lnTo>
                  <a:pt x="29317" y="6653"/>
                </a:lnTo>
                <a:lnTo>
                  <a:pt x="29355" y="6669"/>
                </a:lnTo>
                <a:lnTo>
                  <a:pt x="29395" y="6686"/>
                </a:lnTo>
                <a:lnTo>
                  <a:pt x="29432" y="6703"/>
                </a:lnTo>
                <a:lnTo>
                  <a:pt x="29471" y="6721"/>
                </a:lnTo>
                <a:lnTo>
                  <a:pt x="29509" y="6740"/>
                </a:lnTo>
                <a:lnTo>
                  <a:pt x="29547" y="6759"/>
                </a:lnTo>
                <a:lnTo>
                  <a:pt x="29584" y="6778"/>
                </a:lnTo>
                <a:lnTo>
                  <a:pt x="29619" y="6799"/>
                </a:lnTo>
                <a:lnTo>
                  <a:pt x="29652" y="6819"/>
                </a:lnTo>
                <a:lnTo>
                  <a:pt x="29685" y="6841"/>
                </a:lnTo>
                <a:lnTo>
                  <a:pt x="29717" y="6863"/>
                </a:lnTo>
                <a:lnTo>
                  <a:pt x="29750" y="6884"/>
                </a:lnTo>
                <a:lnTo>
                  <a:pt x="29781" y="6906"/>
                </a:lnTo>
                <a:lnTo>
                  <a:pt x="29812" y="6929"/>
                </a:lnTo>
                <a:lnTo>
                  <a:pt x="29842" y="6953"/>
                </a:lnTo>
                <a:lnTo>
                  <a:pt x="29873" y="6977"/>
                </a:lnTo>
                <a:lnTo>
                  <a:pt x="29902" y="7001"/>
                </a:lnTo>
                <a:lnTo>
                  <a:pt x="29931" y="7025"/>
                </a:lnTo>
                <a:lnTo>
                  <a:pt x="29959" y="7050"/>
                </a:lnTo>
                <a:lnTo>
                  <a:pt x="29987" y="7075"/>
                </a:lnTo>
                <a:lnTo>
                  <a:pt x="30014" y="7101"/>
                </a:lnTo>
                <a:lnTo>
                  <a:pt x="30041" y="7127"/>
                </a:lnTo>
                <a:lnTo>
                  <a:pt x="30067" y="7153"/>
                </a:lnTo>
                <a:lnTo>
                  <a:pt x="30118" y="7207"/>
                </a:lnTo>
                <a:lnTo>
                  <a:pt x="30167" y="7261"/>
                </a:lnTo>
                <a:lnTo>
                  <a:pt x="30213" y="7317"/>
                </a:lnTo>
                <a:lnTo>
                  <a:pt x="30258" y="7376"/>
                </a:lnTo>
                <a:lnTo>
                  <a:pt x="30300" y="7434"/>
                </a:lnTo>
                <a:lnTo>
                  <a:pt x="30341" y="7494"/>
                </a:lnTo>
                <a:lnTo>
                  <a:pt x="30379" y="7555"/>
                </a:lnTo>
                <a:lnTo>
                  <a:pt x="30415" y="7617"/>
                </a:lnTo>
                <a:lnTo>
                  <a:pt x="30449" y="7680"/>
                </a:lnTo>
                <a:lnTo>
                  <a:pt x="30482" y="7744"/>
                </a:lnTo>
                <a:lnTo>
                  <a:pt x="30512" y="7809"/>
                </a:lnTo>
                <a:lnTo>
                  <a:pt x="30540" y="7874"/>
                </a:lnTo>
                <a:lnTo>
                  <a:pt x="30566" y="7941"/>
                </a:lnTo>
                <a:lnTo>
                  <a:pt x="30590" y="8007"/>
                </a:lnTo>
                <a:lnTo>
                  <a:pt x="30612" y="8075"/>
                </a:lnTo>
                <a:lnTo>
                  <a:pt x="30632" y="8144"/>
                </a:lnTo>
                <a:lnTo>
                  <a:pt x="30649" y="8212"/>
                </a:lnTo>
                <a:lnTo>
                  <a:pt x="30665" y="8282"/>
                </a:lnTo>
                <a:lnTo>
                  <a:pt x="30678" y="8352"/>
                </a:lnTo>
                <a:lnTo>
                  <a:pt x="30691" y="8423"/>
                </a:lnTo>
                <a:lnTo>
                  <a:pt x="30700" y="8493"/>
                </a:lnTo>
                <a:lnTo>
                  <a:pt x="30709" y="8565"/>
                </a:lnTo>
                <a:lnTo>
                  <a:pt x="30714" y="8636"/>
                </a:lnTo>
                <a:lnTo>
                  <a:pt x="30718" y="8708"/>
                </a:lnTo>
                <a:lnTo>
                  <a:pt x="30720" y="8780"/>
                </a:lnTo>
                <a:lnTo>
                  <a:pt x="30720" y="8853"/>
                </a:lnTo>
                <a:lnTo>
                  <a:pt x="30718" y="8924"/>
                </a:lnTo>
                <a:lnTo>
                  <a:pt x="30714" y="8996"/>
                </a:lnTo>
                <a:lnTo>
                  <a:pt x="30708" y="9068"/>
                </a:lnTo>
                <a:lnTo>
                  <a:pt x="30700" y="9141"/>
                </a:lnTo>
                <a:lnTo>
                  <a:pt x="30690" y="9213"/>
                </a:lnTo>
                <a:lnTo>
                  <a:pt x="30678" y="9284"/>
                </a:lnTo>
                <a:lnTo>
                  <a:pt x="30665" y="9355"/>
                </a:lnTo>
                <a:lnTo>
                  <a:pt x="30649" y="9427"/>
                </a:lnTo>
                <a:lnTo>
                  <a:pt x="30632" y="9498"/>
                </a:lnTo>
                <a:lnTo>
                  <a:pt x="30612" y="9569"/>
                </a:lnTo>
                <a:lnTo>
                  <a:pt x="30590" y="9638"/>
                </a:lnTo>
                <a:lnTo>
                  <a:pt x="30567" y="9708"/>
                </a:lnTo>
                <a:lnTo>
                  <a:pt x="30542" y="9777"/>
                </a:lnTo>
                <a:lnTo>
                  <a:pt x="30515" y="9845"/>
                </a:lnTo>
                <a:lnTo>
                  <a:pt x="30486" y="9913"/>
                </a:lnTo>
                <a:lnTo>
                  <a:pt x="30456" y="9981"/>
                </a:lnTo>
                <a:lnTo>
                  <a:pt x="30422" y="10047"/>
                </a:lnTo>
                <a:lnTo>
                  <a:pt x="30388" y="10113"/>
                </a:lnTo>
                <a:lnTo>
                  <a:pt x="30351" y="10177"/>
                </a:lnTo>
                <a:lnTo>
                  <a:pt x="30313" y="10242"/>
                </a:lnTo>
                <a:lnTo>
                  <a:pt x="30273" y="10304"/>
                </a:lnTo>
                <a:lnTo>
                  <a:pt x="30231" y="10367"/>
                </a:lnTo>
                <a:lnTo>
                  <a:pt x="30187" y="10428"/>
                </a:lnTo>
                <a:lnTo>
                  <a:pt x="30141" y="10488"/>
                </a:lnTo>
                <a:lnTo>
                  <a:pt x="30094" y="10547"/>
                </a:lnTo>
                <a:lnTo>
                  <a:pt x="30044" y="10604"/>
                </a:lnTo>
                <a:lnTo>
                  <a:pt x="29993" y="10660"/>
                </a:lnTo>
                <a:lnTo>
                  <a:pt x="29940" y="10715"/>
                </a:lnTo>
                <a:lnTo>
                  <a:pt x="29886" y="10770"/>
                </a:lnTo>
                <a:lnTo>
                  <a:pt x="29829" y="10822"/>
                </a:lnTo>
                <a:lnTo>
                  <a:pt x="29775" y="10867"/>
                </a:lnTo>
                <a:lnTo>
                  <a:pt x="29719" y="10911"/>
                </a:lnTo>
                <a:lnTo>
                  <a:pt x="29662" y="10953"/>
                </a:lnTo>
                <a:lnTo>
                  <a:pt x="29605" y="10993"/>
                </a:lnTo>
                <a:lnTo>
                  <a:pt x="29548" y="11032"/>
                </a:lnTo>
                <a:lnTo>
                  <a:pt x="29489" y="11068"/>
                </a:lnTo>
                <a:lnTo>
                  <a:pt x="29431" y="11105"/>
                </a:lnTo>
                <a:lnTo>
                  <a:pt x="29372" y="11138"/>
                </a:lnTo>
                <a:lnTo>
                  <a:pt x="29311" y="11170"/>
                </a:lnTo>
                <a:lnTo>
                  <a:pt x="29251" y="11201"/>
                </a:lnTo>
                <a:lnTo>
                  <a:pt x="29191" y="11231"/>
                </a:lnTo>
                <a:lnTo>
                  <a:pt x="29129" y="11259"/>
                </a:lnTo>
                <a:lnTo>
                  <a:pt x="29068" y="11285"/>
                </a:lnTo>
                <a:lnTo>
                  <a:pt x="29005" y="11310"/>
                </a:lnTo>
                <a:lnTo>
                  <a:pt x="28943" y="11333"/>
                </a:lnTo>
                <a:lnTo>
                  <a:pt x="28880" y="11353"/>
                </a:lnTo>
                <a:lnTo>
                  <a:pt x="28817" y="11374"/>
                </a:lnTo>
                <a:lnTo>
                  <a:pt x="28753" y="11392"/>
                </a:lnTo>
                <a:lnTo>
                  <a:pt x="28689" y="11410"/>
                </a:lnTo>
                <a:lnTo>
                  <a:pt x="28625" y="11424"/>
                </a:lnTo>
                <a:lnTo>
                  <a:pt x="28561" y="11439"/>
                </a:lnTo>
                <a:lnTo>
                  <a:pt x="28496" y="11451"/>
                </a:lnTo>
                <a:lnTo>
                  <a:pt x="28431" y="11462"/>
                </a:lnTo>
                <a:lnTo>
                  <a:pt x="28366" y="11471"/>
                </a:lnTo>
                <a:lnTo>
                  <a:pt x="28301" y="11479"/>
                </a:lnTo>
                <a:lnTo>
                  <a:pt x="28236" y="11486"/>
                </a:lnTo>
                <a:lnTo>
                  <a:pt x="28170" y="11490"/>
                </a:lnTo>
                <a:lnTo>
                  <a:pt x="28105" y="11494"/>
                </a:lnTo>
                <a:lnTo>
                  <a:pt x="28039" y="11496"/>
                </a:lnTo>
                <a:lnTo>
                  <a:pt x="27974" y="11496"/>
                </a:lnTo>
                <a:lnTo>
                  <a:pt x="27908" y="11495"/>
                </a:lnTo>
                <a:lnTo>
                  <a:pt x="27843" y="11493"/>
                </a:lnTo>
                <a:lnTo>
                  <a:pt x="27777" y="11489"/>
                </a:lnTo>
                <a:lnTo>
                  <a:pt x="27711" y="11484"/>
                </a:lnTo>
                <a:lnTo>
                  <a:pt x="27646" y="11476"/>
                </a:lnTo>
                <a:lnTo>
                  <a:pt x="27580" y="11468"/>
                </a:lnTo>
                <a:lnTo>
                  <a:pt x="27516" y="11459"/>
                </a:lnTo>
                <a:lnTo>
                  <a:pt x="27450" y="11447"/>
                </a:lnTo>
                <a:lnTo>
                  <a:pt x="27386" y="11435"/>
                </a:lnTo>
                <a:lnTo>
                  <a:pt x="27320" y="11421"/>
                </a:lnTo>
                <a:lnTo>
                  <a:pt x="27255" y="11405"/>
                </a:lnTo>
                <a:lnTo>
                  <a:pt x="27192" y="11389"/>
                </a:lnTo>
                <a:lnTo>
                  <a:pt x="27127" y="11371"/>
                </a:lnTo>
                <a:lnTo>
                  <a:pt x="27064" y="11351"/>
                </a:lnTo>
                <a:lnTo>
                  <a:pt x="27000" y="11331"/>
                </a:lnTo>
                <a:lnTo>
                  <a:pt x="26937" y="11308"/>
                </a:lnTo>
                <a:lnTo>
                  <a:pt x="26874" y="11284"/>
                </a:lnTo>
                <a:lnTo>
                  <a:pt x="26812" y="11259"/>
                </a:lnTo>
                <a:lnTo>
                  <a:pt x="26751" y="11233"/>
                </a:lnTo>
                <a:lnTo>
                  <a:pt x="26689" y="11205"/>
                </a:lnTo>
                <a:lnTo>
                  <a:pt x="26628" y="11175"/>
                </a:lnTo>
                <a:lnTo>
                  <a:pt x="26567" y="11144"/>
                </a:lnTo>
                <a:lnTo>
                  <a:pt x="26507" y="11113"/>
                </a:lnTo>
                <a:lnTo>
                  <a:pt x="26448" y="11080"/>
                </a:lnTo>
                <a:lnTo>
                  <a:pt x="26388" y="11044"/>
                </a:lnTo>
                <a:lnTo>
                  <a:pt x="26330" y="11009"/>
                </a:lnTo>
                <a:lnTo>
                  <a:pt x="26272" y="10971"/>
                </a:lnTo>
                <a:lnTo>
                  <a:pt x="26214" y="10933"/>
                </a:lnTo>
                <a:lnTo>
                  <a:pt x="26158" y="10892"/>
                </a:lnTo>
                <a:lnTo>
                  <a:pt x="26102" y="10852"/>
                </a:lnTo>
                <a:lnTo>
                  <a:pt x="26047" y="10809"/>
                </a:lnTo>
                <a:lnTo>
                  <a:pt x="25992" y="10765"/>
                </a:lnTo>
                <a:lnTo>
                  <a:pt x="25937" y="10720"/>
                </a:lnTo>
                <a:lnTo>
                  <a:pt x="25884" y="10673"/>
                </a:lnTo>
                <a:lnTo>
                  <a:pt x="25840" y="10644"/>
                </a:lnTo>
                <a:lnTo>
                  <a:pt x="25797" y="10618"/>
                </a:lnTo>
                <a:lnTo>
                  <a:pt x="25756" y="10593"/>
                </a:lnTo>
                <a:lnTo>
                  <a:pt x="25718" y="10571"/>
                </a:lnTo>
                <a:lnTo>
                  <a:pt x="25681" y="10551"/>
                </a:lnTo>
                <a:lnTo>
                  <a:pt x="25646" y="10533"/>
                </a:lnTo>
                <a:lnTo>
                  <a:pt x="25613" y="10518"/>
                </a:lnTo>
                <a:lnTo>
                  <a:pt x="25581" y="10503"/>
                </a:lnTo>
                <a:lnTo>
                  <a:pt x="25550" y="10492"/>
                </a:lnTo>
                <a:lnTo>
                  <a:pt x="25521" y="10480"/>
                </a:lnTo>
                <a:lnTo>
                  <a:pt x="25493" y="10472"/>
                </a:lnTo>
                <a:lnTo>
                  <a:pt x="25466" y="10464"/>
                </a:lnTo>
                <a:lnTo>
                  <a:pt x="25440" y="10457"/>
                </a:lnTo>
                <a:lnTo>
                  <a:pt x="25414" y="10452"/>
                </a:lnTo>
                <a:lnTo>
                  <a:pt x="25389" y="10448"/>
                </a:lnTo>
                <a:lnTo>
                  <a:pt x="25364" y="10445"/>
                </a:lnTo>
                <a:lnTo>
                  <a:pt x="3051" y="10445"/>
                </a:lnTo>
                <a:lnTo>
                  <a:pt x="2972" y="10444"/>
                </a:lnTo>
                <a:lnTo>
                  <a:pt x="2894" y="10442"/>
                </a:lnTo>
                <a:lnTo>
                  <a:pt x="2816" y="10437"/>
                </a:lnTo>
                <a:lnTo>
                  <a:pt x="2739" y="10429"/>
                </a:lnTo>
                <a:lnTo>
                  <a:pt x="2662" y="10421"/>
                </a:lnTo>
                <a:lnTo>
                  <a:pt x="2586" y="10411"/>
                </a:lnTo>
                <a:lnTo>
                  <a:pt x="2511" y="10398"/>
                </a:lnTo>
                <a:lnTo>
                  <a:pt x="2436" y="10383"/>
                </a:lnTo>
                <a:lnTo>
                  <a:pt x="2362" y="10367"/>
                </a:lnTo>
                <a:lnTo>
                  <a:pt x="2288" y="10349"/>
                </a:lnTo>
                <a:lnTo>
                  <a:pt x="2215" y="10329"/>
                </a:lnTo>
                <a:lnTo>
                  <a:pt x="2143" y="10309"/>
                </a:lnTo>
                <a:lnTo>
                  <a:pt x="2073" y="10285"/>
                </a:lnTo>
                <a:lnTo>
                  <a:pt x="2002" y="10261"/>
                </a:lnTo>
                <a:lnTo>
                  <a:pt x="1932" y="10234"/>
                </a:lnTo>
                <a:lnTo>
                  <a:pt x="1863" y="10205"/>
                </a:lnTo>
                <a:lnTo>
                  <a:pt x="1795" y="10176"/>
                </a:lnTo>
                <a:lnTo>
                  <a:pt x="1728" y="10144"/>
                </a:lnTo>
                <a:lnTo>
                  <a:pt x="1661" y="10112"/>
                </a:lnTo>
                <a:lnTo>
                  <a:pt x="1597" y="10077"/>
                </a:lnTo>
                <a:lnTo>
                  <a:pt x="1532" y="10041"/>
                </a:lnTo>
                <a:lnTo>
                  <a:pt x="1469" y="10004"/>
                </a:lnTo>
                <a:lnTo>
                  <a:pt x="1406" y="9965"/>
                </a:lnTo>
                <a:lnTo>
                  <a:pt x="1345" y="9924"/>
                </a:lnTo>
                <a:lnTo>
                  <a:pt x="1285" y="9883"/>
                </a:lnTo>
                <a:lnTo>
                  <a:pt x="1225" y="9839"/>
                </a:lnTo>
                <a:lnTo>
                  <a:pt x="1167" y="9794"/>
                </a:lnTo>
                <a:lnTo>
                  <a:pt x="1110" y="9749"/>
                </a:lnTo>
                <a:lnTo>
                  <a:pt x="1055" y="9702"/>
                </a:lnTo>
                <a:lnTo>
                  <a:pt x="999" y="9653"/>
                </a:lnTo>
                <a:lnTo>
                  <a:pt x="945" y="9603"/>
                </a:lnTo>
                <a:lnTo>
                  <a:pt x="893" y="9552"/>
                </a:lnTo>
                <a:lnTo>
                  <a:pt x="842" y="9500"/>
                </a:lnTo>
                <a:lnTo>
                  <a:pt x="792" y="9446"/>
                </a:lnTo>
                <a:lnTo>
                  <a:pt x="743" y="9392"/>
                </a:lnTo>
                <a:lnTo>
                  <a:pt x="696" y="9335"/>
                </a:lnTo>
                <a:lnTo>
                  <a:pt x="651" y="9278"/>
                </a:lnTo>
                <a:lnTo>
                  <a:pt x="606" y="9220"/>
                </a:lnTo>
                <a:lnTo>
                  <a:pt x="562" y="9161"/>
                </a:lnTo>
                <a:lnTo>
                  <a:pt x="521" y="9100"/>
                </a:lnTo>
                <a:lnTo>
                  <a:pt x="480" y="9039"/>
                </a:lnTo>
                <a:lnTo>
                  <a:pt x="441" y="8976"/>
                </a:lnTo>
                <a:lnTo>
                  <a:pt x="404" y="8913"/>
                </a:lnTo>
                <a:lnTo>
                  <a:pt x="367" y="8849"/>
                </a:lnTo>
                <a:lnTo>
                  <a:pt x="333" y="8784"/>
                </a:lnTo>
                <a:lnTo>
                  <a:pt x="301" y="8717"/>
                </a:lnTo>
                <a:lnTo>
                  <a:pt x="270" y="8651"/>
                </a:lnTo>
                <a:lnTo>
                  <a:pt x="239" y="8582"/>
                </a:lnTo>
                <a:lnTo>
                  <a:pt x="211" y="8513"/>
                </a:lnTo>
                <a:lnTo>
                  <a:pt x="185" y="8444"/>
                </a:lnTo>
                <a:lnTo>
                  <a:pt x="160" y="8373"/>
                </a:lnTo>
                <a:lnTo>
                  <a:pt x="136" y="8302"/>
                </a:lnTo>
                <a:lnTo>
                  <a:pt x="116" y="8230"/>
                </a:lnTo>
                <a:lnTo>
                  <a:pt x="96" y="8157"/>
                </a:lnTo>
                <a:lnTo>
                  <a:pt x="78" y="8083"/>
                </a:lnTo>
                <a:lnTo>
                  <a:pt x="61" y="8010"/>
                </a:lnTo>
                <a:lnTo>
                  <a:pt x="47" y="7935"/>
                </a:lnTo>
                <a:lnTo>
                  <a:pt x="34" y="7860"/>
                </a:lnTo>
                <a:lnTo>
                  <a:pt x="24" y="7784"/>
                </a:lnTo>
                <a:lnTo>
                  <a:pt x="16" y="7707"/>
                </a:lnTo>
                <a:lnTo>
                  <a:pt x="8" y="7630"/>
                </a:lnTo>
                <a:lnTo>
                  <a:pt x="4" y="7552"/>
                </a:lnTo>
                <a:lnTo>
                  <a:pt x="1" y="7474"/>
                </a:lnTo>
                <a:lnTo>
                  <a:pt x="0" y="7394"/>
                </a:lnTo>
                <a:lnTo>
                  <a:pt x="0" y="3050"/>
                </a:lnTo>
                <a:lnTo>
                  <a:pt x="1" y="2971"/>
                </a:lnTo>
                <a:lnTo>
                  <a:pt x="4" y="2893"/>
                </a:lnTo>
                <a:lnTo>
                  <a:pt x="8" y="2815"/>
                </a:lnTo>
                <a:lnTo>
                  <a:pt x="16" y="2738"/>
                </a:lnTo>
                <a:lnTo>
                  <a:pt x="24" y="2661"/>
                </a:lnTo>
                <a:lnTo>
                  <a:pt x="34" y="2585"/>
                </a:lnTo>
                <a:lnTo>
                  <a:pt x="47" y="2510"/>
                </a:lnTo>
                <a:lnTo>
                  <a:pt x="61" y="2435"/>
                </a:lnTo>
                <a:lnTo>
                  <a:pt x="78" y="2361"/>
                </a:lnTo>
                <a:lnTo>
                  <a:pt x="96" y="2288"/>
                </a:lnTo>
                <a:lnTo>
                  <a:pt x="116" y="2215"/>
                </a:lnTo>
                <a:lnTo>
                  <a:pt x="136" y="2143"/>
                </a:lnTo>
                <a:lnTo>
                  <a:pt x="160" y="2072"/>
                </a:lnTo>
                <a:lnTo>
                  <a:pt x="185" y="2001"/>
                </a:lnTo>
                <a:lnTo>
                  <a:pt x="211" y="1932"/>
                </a:lnTo>
                <a:lnTo>
                  <a:pt x="239" y="1863"/>
                </a:lnTo>
                <a:lnTo>
                  <a:pt x="270" y="1795"/>
                </a:lnTo>
                <a:lnTo>
                  <a:pt x="301" y="1728"/>
                </a:lnTo>
                <a:lnTo>
                  <a:pt x="333" y="1661"/>
                </a:lnTo>
                <a:lnTo>
                  <a:pt x="367" y="1596"/>
                </a:lnTo>
                <a:lnTo>
                  <a:pt x="404" y="1532"/>
                </a:lnTo>
                <a:lnTo>
                  <a:pt x="441" y="1468"/>
                </a:lnTo>
                <a:lnTo>
                  <a:pt x="480" y="1406"/>
                </a:lnTo>
                <a:lnTo>
                  <a:pt x="521" y="1345"/>
                </a:lnTo>
                <a:lnTo>
                  <a:pt x="562" y="1284"/>
                </a:lnTo>
                <a:lnTo>
                  <a:pt x="606" y="1225"/>
                </a:lnTo>
                <a:lnTo>
                  <a:pt x="651" y="1167"/>
                </a:lnTo>
                <a:lnTo>
                  <a:pt x="696" y="1109"/>
                </a:lnTo>
                <a:lnTo>
                  <a:pt x="743" y="1054"/>
                </a:lnTo>
                <a:lnTo>
                  <a:pt x="792" y="999"/>
                </a:lnTo>
                <a:lnTo>
                  <a:pt x="842" y="946"/>
                </a:lnTo>
                <a:lnTo>
                  <a:pt x="893" y="893"/>
                </a:lnTo>
                <a:lnTo>
                  <a:pt x="945" y="842"/>
                </a:lnTo>
                <a:lnTo>
                  <a:pt x="999" y="792"/>
                </a:lnTo>
                <a:lnTo>
                  <a:pt x="1055" y="744"/>
                </a:lnTo>
                <a:lnTo>
                  <a:pt x="1110" y="696"/>
                </a:lnTo>
                <a:lnTo>
                  <a:pt x="1167" y="650"/>
                </a:lnTo>
                <a:lnTo>
                  <a:pt x="1225" y="606"/>
                </a:lnTo>
                <a:lnTo>
                  <a:pt x="1285" y="563"/>
                </a:lnTo>
                <a:lnTo>
                  <a:pt x="1345" y="520"/>
                </a:lnTo>
                <a:lnTo>
                  <a:pt x="1406" y="481"/>
                </a:lnTo>
                <a:lnTo>
                  <a:pt x="1469" y="441"/>
                </a:lnTo>
                <a:lnTo>
                  <a:pt x="1532" y="404"/>
                </a:lnTo>
                <a:lnTo>
                  <a:pt x="1597" y="368"/>
                </a:lnTo>
                <a:lnTo>
                  <a:pt x="1661" y="334"/>
                </a:lnTo>
                <a:lnTo>
                  <a:pt x="1728" y="301"/>
                </a:lnTo>
                <a:lnTo>
                  <a:pt x="1795" y="270"/>
                </a:lnTo>
                <a:lnTo>
                  <a:pt x="1863" y="239"/>
                </a:lnTo>
                <a:lnTo>
                  <a:pt x="1932" y="211"/>
                </a:lnTo>
                <a:lnTo>
                  <a:pt x="2002" y="185"/>
                </a:lnTo>
                <a:lnTo>
                  <a:pt x="2073" y="160"/>
                </a:lnTo>
                <a:lnTo>
                  <a:pt x="2143" y="137"/>
                </a:lnTo>
                <a:lnTo>
                  <a:pt x="2215" y="116"/>
                </a:lnTo>
                <a:lnTo>
                  <a:pt x="2288" y="96"/>
                </a:lnTo>
                <a:lnTo>
                  <a:pt x="2362" y="78"/>
                </a:lnTo>
                <a:lnTo>
                  <a:pt x="2436" y="61"/>
                </a:lnTo>
                <a:lnTo>
                  <a:pt x="2511" y="48"/>
                </a:lnTo>
                <a:lnTo>
                  <a:pt x="2586" y="35"/>
                </a:lnTo>
                <a:lnTo>
                  <a:pt x="2662" y="24"/>
                </a:lnTo>
                <a:lnTo>
                  <a:pt x="2739" y="16"/>
                </a:lnTo>
                <a:lnTo>
                  <a:pt x="2816" y="8"/>
                </a:lnTo>
                <a:lnTo>
                  <a:pt x="2894" y="4"/>
                </a:lnTo>
                <a:lnTo>
                  <a:pt x="2972" y="1"/>
                </a:lnTo>
                <a:lnTo>
                  <a:pt x="3051" y="0"/>
                </a:lnTo>
                <a:lnTo>
                  <a:pt x="25929" y="0"/>
                </a:lnTo>
                <a:lnTo>
                  <a:pt x="26007" y="1"/>
                </a:lnTo>
                <a:lnTo>
                  <a:pt x="26086" y="4"/>
                </a:lnTo>
                <a:lnTo>
                  <a:pt x="26163" y="8"/>
                </a:lnTo>
                <a:lnTo>
                  <a:pt x="26240" y="16"/>
                </a:lnTo>
                <a:lnTo>
                  <a:pt x="26317" y="24"/>
                </a:lnTo>
                <a:lnTo>
                  <a:pt x="26393" y="35"/>
                </a:lnTo>
                <a:lnTo>
                  <a:pt x="26469" y="48"/>
                </a:lnTo>
                <a:lnTo>
                  <a:pt x="26543" y="61"/>
                </a:lnTo>
                <a:lnTo>
                  <a:pt x="26618" y="78"/>
                </a:lnTo>
                <a:lnTo>
                  <a:pt x="26691" y="96"/>
                </a:lnTo>
                <a:lnTo>
                  <a:pt x="26764" y="116"/>
                </a:lnTo>
                <a:lnTo>
                  <a:pt x="26836" y="137"/>
                </a:lnTo>
                <a:lnTo>
                  <a:pt x="26908" y="160"/>
                </a:lnTo>
                <a:lnTo>
                  <a:pt x="26977" y="185"/>
                </a:lnTo>
                <a:lnTo>
                  <a:pt x="27047" y="211"/>
                </a:lnTo>
                <a:lnTo>
                  <a:pt x="27117" y="239"/>
                </a:lnTo>
                <a:lnTo>
                  <a:pt x="27185" y="270"/>
                </a:lnTo>
                <a:lnTo>
                  <a:pt x="27251" y="301"/>
                </a:lnTo>
                <a:lnTo>
                  <a:pt x="27318" y="334"/>
                </a:lnTo>
                <a:lnTo>
                  <a:pt x="27383" y="368"/>
                </a:lnTo>
                <a:lnTo>
                  <a:pt x="27448" y="404"/>
                </a:lnTo>
                <a:lnTo>
                  <a:pt x="27510" y="441"/>
                </a:lnTo>
                <a:lnTo>
                  <a:pt x="27573" y="481"/>
                </a:lnTo>
                <a:lnTo>
                  <a:pt x="27634" y="520"/>
                </a:lnTo>
                <a:lnTo>
                  <a:pt x="27695" y="563"/>
                </a:lnTo>
                <a:lnTo>
                  <a:pt x="27754" y="606"/>
                </a:lnTo>
                <a:lnTo>
                  <a:pt x="27812" y="650"/>
                </a:lnTo>
                <a:lnTo>
                  <a:pt x="27870" y="696"/>
                </a:lnTo>
                <a:lnTo>
                  <a:pt x="27926" y="744"/>
                </a:lnTo>
                <a:lnTo>
                  <a:pt x="27980" y="792"/>
                </a:lnTo>
                <a:lnTo>
                  <a:pt x="28034" y="842"/>
                </a:lnTo>
                <a:lnTo>
                  <a:pt x="28086" y="893"/>
                </a:lnTo>
                <a:lnTo>
                  <a:pt x="28137" y="946"/>
                </a:lnTo>
                <a:lnTo>
                  <a:pt x="28187" y="999"/>
                </a:lnTo>
                <a:lnTo>
                  <a:pt x="28236" y="1054"/>
                </a:lnTo>
                <a:lnTo>
                  <a:pt x="28283" y="1109"/>
                </a:lnTo>
                <a:lnTo>
                  <a:pt x="28330" y="1167"/>
                </a:lnTo>
                <a:lnTo>
                  <a:pt x="28373" y="1225"/>
                </a:lnTo>
                <a:lnTo>
                  <a:pt x="28417" y="1284"/>
                </a:lnTo>
                <a:lnTo>
                  <a:pt x="28459" y="1345"/>
                </a:lnTo>
                <a:lnTo>
                  <a:pt x="28499" y="1406"/>
                </a:lnTo>
                <a:lnTo>
                  <a:pt x="28538" y="1468"/>
                </a:lnTo>
                <a:lnTo>
                  <a:pt x="28575" y="1532"/>
                </a:lnTo>
                <a:lnTo>
                  <a:pt x="28612" y="1596"/>
                </a:lnTo>
                <a:lnTo>
                  <a:pt x="28646" y="1661"/>
                </a:lnTo>
                <a:lnTo>
                  <a:pt x="28680" y="1728"/>
                </a:lnTo>
                <a:lnTo>
                  <a:pt x="28711" y="1795"/>
                </a:lnTo>
                <a:lnTo>
                  <a:pt x="28740" y="1863"/>
                </a:lnTo>
                <a:lnTo>
                  <a:pt x="28768" y="1932"/>
                </a:lnTo>
                <a:lnTo>
                  <a:pt x="28795" y="2001"/>
                </a:lnTo>
                <a:lnTo>
                  <a:pt x="28820" y="2072"/>
                </a:lnTo>
                <a:lnTo>
                  <a:pt x="28843" y="2143"/>
                </a:lnTo>
                <a:lnTo>
                  <a:pt x="28865" y="2215"/>
                </a:lnTo>
                <a:lnTo>
                  <a:pt x="28884" y="2288"/>
                </a:lnTo>
                <a:lnTo>
                  <a:pt x="28902" y="2361"/>
                </a:lnTo>
                <a:lnTo>
                  <a:pt x="28918" y="2435"/>
                </a:lnTo>
                <a:lnTo>
                  <a:pt x="28933" y="2510"/>
                </a:lnTo>
                <a:lnTo>
                  <a:pt x="28945" y="2585"/>
                </a:lnTo>
                <a:lnTo>
                  <a:pt x="28955" y="2661"/>
                </a:lnTo>
                <a:lnTo>
                  <a:pt x="28965" y="2738"/>
                </a:lnTo>
                <a:lnTo>
                  <a:pt x="28971" y="2815"/>
                </a:lnTo>
                <a:lnTo>
                  <a:pt x="28976" y="2893"/>
                </a:lnTo>
                <a:lnTo>
                  <a:pt x="28979" y="2971"/>
                </a:lnTo>
                <a:lnTo>
                  <a:pt x="28980" y="3050"/>
                </a:lnTo>
                <a:lnTo>
                  <a:pt x="28980" y="5222"/>
                </a:lnTo>
                <a:lnTo>
                  <a:pt x="28979" y="5273"/>
                </a:lnTo>
                <a:lnTo>
                  <a:pt x="28978" y="5323"/>
                </a:lnTo>
                <a:lnTo>
                  <a:pt x="28974" y="5373"/>
                </a:lnTo>
                <a:lnTo>
                  <a:pt x="28969" y="5422"/>
                </a:lnTo>
                <a:lnTo>
                  <a:pt x="28965" y="5447"/>
                </a:lnTo>
                <a:lnTo>
                  <a:pt x="28961" y="5471"/>
                </a:lnTo>
                <a:lnTo>
                  <a:pt x="28955" y="5495"/>
                </a:lnTo>
                <a:lnTo>
                  <a:pt x="28950" y="5518"/>
                </a:lnTo>
                <a:lnTo>
                  <a:pt x="28943" y="5542"/>
                </a:lnTo>
                <a:lnTo>
                  <a:pt x="28936" y="5565"/>
                </a:lnTo>
                <a:lnTo>
                  <a:pt x="28927" y="5588"/>
                </a:lnTo>
                <a:lnTo>
                  <a:pt x="28918" y="5610"/>
                </a:lnTo>
                <a:lnTo>
                  <a:pt x="28825" y="5605"/>
                </a:lnTo>
                <a:lnTo>
                  <a:pt x="28733" y="5603"/>
                </a:lnTo>
                <a:lnTo>
                  <a:pt x="28640" y="5603"/>
                </a:lnTo>
                <a:lnTo>
                  <a:pt x="28548" y="5605"/>
                </a:lnTo>
                <a:lnTo>
                  <a:pt x="28456" y="5610"/>
                </a:lnTo>
                <a:lnTo>
                  <a:pt x="28364" y="5617"/>
                </a:lnTo>
                <a:lnTo>
                  <a:pt x="28274" y="5625"/>
                </a:lnTo>
                <a:lnTo>
                  <a:pt x="28183" y="5637"/>
                </a:lnTo>
                <a:lnTo>
                  <a:pt x="28092" y="5649"/>
                </a:lnTo>
                <a:lnTo>
                  <a:pt x="28003" y="5665"/>
                </a:lnTo>
                <a:lnTo>
                  <a:pt x="27913" y="5682"/>
                </a:lnTo>
                <a:lnTo>
                  <a:pt x="27825" y="5702"/>
                </a:lnTo>
                <a:lnTo>
                  <a:pt x="27737" y="5725"/>
                </a:lnTo>
                <a:lnTo>
                  <a:pt x="27650" y="5749"/>
                </a:lnTo>
                <a:lnTo>
                  <a:pt x="27564" y="5776"/>
                </a:lnTo>
                <a:lnTo>
                  <a:pt x="27478" y="5805"/>
                </a:lnTo>
                <a:lnTo>
                  <a:pt x="27437" y="5821"/>
                </a:lnTo>
                <a:lnTo>
                  <a:pt x="27394" y="5836"/>
                </a:lnTo>
                <a:lnTo>
                  <a:pt x="27352" y="5853"/>
                </a:lnTo>
                <a:lnTo>
                  <a:pt x="27311" y="5870"/>
                </a:lnTo>
                <a:lnTo>
                  <a:pt x="27269" y="5887"/>
                </a:lnTo>
                <a:lnTo>
                  <a:pt x="27228" y="5906"/>
                </a:lnTo>
                <a:lnTo>
                  <a:pt x="27187" y="5925"/>
                </a:lnTo>
                <a:lnTo>
                  <a:pt x="27147" y="5945"/>
                </a:lnTo>
                <a:lnTo>
                  <a:pt x="27107" y="5964"/>
                </a:lnTo>
                <a:lnTo>
                  <a:pt x="27066" y="5985"/>
                </a:lnTo>
                <a:lnTo>
                  <a:pt x="27026" y="6007"/>
                </a:lnTo>
                <a:lnTo>
                  <a:pt x="26988" y="6029"/>
                </a:lnTo>
                <a:lnTo>
                  <a:pt x="26948" y="6051"/>
                </a:lnTo>
                <a:lnTo>
                  <a:pt x="26910" y="6075"/>
                </a:lnTo>
                <a:lnTo>
                  <a:pt x="26871" y="6098"/>
                </a:lnTo>
                <a:lnTo>
                  <a:pt x="26833" y="6123"/>
                </a:lnTo>
                <a:lnTo>
                  <a:pt x="26795" y="6148"/>
                </a:lnTo>
                <a:lnTo>
                  <a:pt x="26758" y="6173"/>
                </a:lnTo>
                <a:lnTo>
                  <a:pt x="26721" y="6199"/>
                </a:lnTo>
                <a:lnTo>
                  <a:pt x="26684" y="6226"/>
                </a:lnTo>
                <a:lnTo>
                  <a:pt x="26648" y="6253"/>
                </a:lnTo>
                <a:lnTo>
                  <a:pt x="26612" y="6281"/>
                </a:lnTo>
                <a:lnTo>
                  <a:pt x="26577" y="6309"/>
                </a:lnTo>
                <a:lnTo>
                  <a:pt x="26541" y="6338"/>
                </a:lnTo>
                <a:lnTo>
                  <a:pt x="26507" y="6368"/>
                </a:lnTo>
                <a:lnTo>
                  <a:pt x="26473" y="6398"/>
                </a:lnTo>
                <a:lnTo>
                  <a:pt x="26438" y="6430"/>
                </a:lnTo>
                <a:lnTo>
                  <a:pt x="26405" y="6462"/>
                </a:lnTo>
                <a:lnTo>
                  <a:pt x="26372" y="6494"/>
                </a:lnTo>
                <a:lnTo>
                  <a:pt x="26339" y="6526"/>
                </a:lnTo>
                <a:lnTo>
                  <a:pt x="26307" y="6560"/>
                </a:lnTo>
                <a:lnTo>
                  <a:pt x="26275" y="6594"/>
                </a:lnTo>
                <a:lnTo>
                  <a:pt x="26232" y="6643"/>
                </a:lnTo>
                <a:lnTo>
                  <a:pt x="26191" y="6694"/>
                </a:lnTo>
                <a:lnTo>
                  <a:pt x="26152" y="6744"/>
                </a:lnTo>
                <a:lnTo>
                  <a:pt x="26113" y="6796"/>
                </a:lnTo>
                <a:lnTo>
                  <a:pt x="26076" y="6848"/>
                </a:lnTo>
                <a:lnTo>
                  <a:pt x="26041" y="6901"/>
                </a:lnTo>
                <a:lnTo>
                  <a:pt x="26006" y="6954"/>
                </a:lnTo>
                <a:lnTo>
                  <a:pt x="25973" y="7008"/>
                </a:lnTo>
                <a:lnTo>
                  <a:pt x="25942" y="7063"/>
                </a:lnTo>
                <a:lnTo>
                  <a:pt x="25911" y="7119"/>
                </a:lnTo>
                <a:lnTo>
                  <a:pt x="25882" y="7174"/>
                </a:lnTo>
                <a:lnTo>
                  <a:pt x="25855" y="7231"/>
                </a:lnTo>
                <a:lnTo>
                  <a:pt x="25829" y="7287"/>
                </a:lnTo>
                <a:lnTo>
                  <a:pt x="25804" y="7344"/>
                </a:lnTo>
                <a:lnTo>
                  <a:pt x="25780" y="7403"/>
                </a:lnTo>
                <a:lnTo>
                  <a:pt x="25758" y="7461"/>
                </a:lnTo>
                <a:lnTo>
                  <a:pt x="25738" y="7519"/>
                </a:lnTo>
                <a:lnTo>
                  <a:pt x="25719" y="7578"/>
                </a:lnTo>
                <a:lnTo>
                  <a:pt x="25701" y="7637"/>
                </a:lnTo>
                <a:lnTo>
                  <a:pt x="25684" y="7697"/>
                </a:lnTo>
                <a:lnTo>
                  <a:pt x="25669" y="7757"/>
                </a:lnTo>
                <a:lnTo>
                  <a:pt x="25655" y="7817"/>
                </a:lnTo>
                <a:lnTo>
                  <a:pt x="25643" y="7877"/>
                </a:lnTo>
                <a:lnTo>
                  <a:pt x="25631" y="7938"/>
                </a:lnTo>
                <a:lnTo>
                  <a:pt x="25622" y="7998"/>
                </a:lnTo>
                <a:lnTo>
                  <a:pt x="25614" y="8058"/>
                </a:lnTo>
                <a:lnTo>
                  <a:pt x="25606" y="8120"/>
                </a:lnTo>
                <a:lnTo>
                  <a:pt x="25601" y="8180"/>
                </a:lnTo>
                <a:lnTo>
                  <a:pt x="25597" y="8242"/>
                </a:lnTo>
                <a:lnTo>
                  <a:pt x="25595" y="8303"/>
                </a:lnTo>
                <a:lnTo>
                  <a:pt x="25593" y="8363"/>
                </a:lnTo>
                <a:lnTo>
                  <a:pt x="25593" y="8425"/>
                </a:lnTo>
                <a:lnTo>
                  <a:pt x="25595" y="8486"/>
                </a:lnTo>
                <a:lnTo>
                  <a:pt x="25597" y="8547"/>
                </a:lnTo>
                <a:lnTo>
                  <a:pt x="25601" y="8608"/>
                </a:lnTo>
                <a:lnTo>
                  <a:pt x="25607" y="8668"/>
                </a:lnTo>
                <a:lnTo>
                  <a:pt x="25614" y="8729"/>
                </a:lnTo>
                <a:lnTo>
                  <a:pt x="25622" y="8789"/>
                </a:lnTo>
                <a:lnTo>
                  <a:pt x="25632" y="8849"/>
                </a:lnTo>
                <a:lnTo>
                  <a:pt x="25644" y="8910"/>
                </a:lnTo>
                <a:lnTo>
                  <a:pt x="25656" y="8969"/>
                </a:lnTo>
                <a:lnTo>
                  <a:pt x="25670" y="9028"/>
                </a:lnTo>
                <a:lnTo>
                  <a:pt x="25686" y="9088"/>
                </a:lnTo>
                <a:lnTo>
                  <a:pt x="25702" y="9146"/>
                </a:lnTo>
                <a:lnTo>
                  <a:pt x="25721" y="9204"/>
                </a:lnTo>
                <a:lnTo>
                  <a:pt x="25740" y="9263"/>
                </a:lnTo>
                <a:lnTo>
                  <a:pt x="25762" y="9320"/>
                </a:lnTo>
                <a:lnTo>
                  <a:pt x="25783" y="9377"/>
                </a:lnTo>
                <a:lnTo>
                  <a:pt x="25807" y="9434"/>
                </a:lnTo>
                <a:lnTo>
                  <a:pt x="25832" y="9490"/>
                </a:lnTo>
                <a:lnTo>
                  <a:pt x="25859" y="9546"/>
                </a:lnTo>
                <a:lnTo>
                  <a:pt x="25888" y="9601"/>
                </a:lnTo>
                <a:lnTo>
                  <a:pt x="25917" y="9655"/>
                </a:lnTo>
                <a:lnTo>
                  <a:pt x="25948" y="9709"/>
                </a:lnTo>
                <a:lnTo>
                  <a:pt x="25980" y="9762"/>
                </a:lnTo>
                <a:lnTo>
                  <a:pt x="26015" y="9815"/>
                </a:lnTo>
                <a:lnTo>
                  <a:pt x="26050" y="9867"/>
                </a:lnTo>
                <a:lnTo>
                  <a:pt x="26086" y="9918"/>
                </a:lnTo>
                <a:lnTo>
                  <a:pt x="26124" y="9969"/>
                </a:lnTo>
                <a:lnTo>
                  <a:pt x="26163" y="10018"/>
                </a:lnTo>
                <a:lnTo>
                  <a:pt x="26205" y="10067"/>
                </a:lnTo>
                <a:lnTo>
                  <a:pt x="26247" y="10116"/>
                </a:lnTo>
                <a:lnTo>
                  <a:pt x="26290" y="10163"/>
                </a:lnTo>
                <a:lnTo>
                  <a:pt x="26336" y="10210"/>
                </a:lnTo>
                <a:lnTo>
                  <a:pt x="26383" y="10254"/>
                </a:lnTo>
                <a:lnTo>
                  <a:pt x="26430" y="10298"/>
                </a:lnTo>
                <a:lnTo>
                  <a:pt x="26479" y="10340"/>
                </a:lnTo>
                <a:lnTo>
                  <a:pt x="26528" y="10380"/>
                </a:lnTo>
                <a:lnTo>
                  <a:pt x="26579" y="10419"/>
                </a:lnTo>
                <a:lnTo>
                  <a:pt x="26630" y="10456"/>
                </a:lnTo>
                <a:lnTo>
                  <a:pt x="26682" y="10492"/>
                </a:lnTo>
                <a:lnTo>
                  <a:pt x="26735" y="10525"/>
                </a:lnTo>
                <a:lnTo>
                  <a:pt x="26788" y="10557"/>
                </a:lnTo>
                <a:lnTo>
                  <a:pt x="26843" y="10588"/>
                </a:lnTo>
                <a:lnTo>
                  <a:pt x="26897" y="10618"/>
                </a:lnTo>
                <a:lnTo>
                  <a:pt x="26954" y="10645"/>
                </a:lnTo>
                <a:lnTo>
                  <a:pt x="27010" y="10671"/>
                </a:lnTo>
                <a:lnTo>
                  <a:pt x="27067" y="10695"/>
                </a:lnTo>
                <a:lnTo>
                  <a:pt x="27124" y="10718"/>
                </a:lnTo>
                <a:lnTo>
                  <a:pt x="27182" y="10738"/>
                </a:lnTo>
                <a:lnTo>
                  <a:pt x="27240" y="10758"/>
                </a:lnTo>
                <a:lnTo>
                  <a:pt x="27298" y="10776"/>
                </a:lnTo>
                <a:lnTo>
                  <a:pt x="27357" y="10792"/>
                </a:lnTo>
                <a:lnTo>
                  <a:pt x="27417" y="10807"/>
                </a:lnTo>
                <a:lnTo>
                  <a:pt x="27476" y="10821"/>
                </a:lnTo>
                <a:lnTo>
                  <a:pt x="27535" y="10832"/>
                </a:lnTo>
                <a:lnTo>
                  <a:pt x="27596" y="10841"/>
                </a:lnTo>
                <a:lnTo>
                  <a:pt x="27655" y="10850"/>
                </a:lnTo>
                <a:lnTo>
                  <a:pt x="27716" y="10857"/>
                </a:lnTo>
                <a:lnTo>
                  <a:pt x="27776" y="10862"/>
                </a:lnTo>
                <a:lnTo>
                  <a:pt x="27836" y="10865"/>
                </a:lnTo>
                <a:lnTo>
                  <a:pt x="27897" y="10867"/>
                </a:lnTo>
                <a:lnTo>
                  <a:pt x="27956" y="10868"/>
                </a:lnTo>
                <a:lnTo>
                  <a:pt x="28016" y="10867"/>
                </a:lnTo>
                <a:lnTo>
                  <a:pt x="28077" y="10864"/>
                </a:lnTo>
                <a:lnTo>
                  <a:pt x="28136" y="10860"/>
                </a:lnTo>
                <a:lnTo>
                  <a:pt x="28195" y="10854"/>
                </a:lnTo>
                <a:lnTo>
                  <a:pt x="28255" y="10847"/>
                </a:lnTo>
                <a:lnTo>
                  <a:pt x="28314" y="10838"/>
                </a:lnTo>
                <a:lnTo>
                  <a:pt x="28372" y="10828"/>
                </a:lnTo>
                <a:lnTo>
                  <a:pt x="28431" y="10815"/>
                </a:lnTo>
                <a:lnTo>
                  <a:pt x="28488" y="10802"/>
                </a:lnTo>
                <a:lnTo>
                  <a:pt x="28545" y="10786"/>
                </a:lnTo>
                <a:lnTo>
                  <a:pt x="28603" y="10770"/>
                </a:lnTo>
                <a:lnTo>
                  <a:pt x="28659" y="10752"/>
                </a:lnTo>
                <a:lnTo>
                  <a:pt x="28714" y="10732"/>
                </a:lnTo>
                <a:lnTo>
                  <a:pt x="28769" y="10710"/>
                </a:lnTo>
                <a:lnTo>
                  <a:pt x="28823" y="10687"/>
                </a:lnTo>
                <a:lnTo>
                  <a:pt x="28877" y="10662"/>
                </a:lnTo>
                <a:lnTo>
                  <a:pt x="28930" y="10636"/>
                </a:lnTo>
                <a:lnTo>
                  <a:pt x="28983" y="10609"/>
                </a:lnTo>
                <a:lnTo>
                  <a:pt x="29034" y="10580"/>
                </a:lnTo>
                <a:lnTo>
                  <a:pt x="29083" y="10549"/>
                </a:lnTo>
                <a:lnTo>
                  <a:pt x="29133" y="10517"/>
                </a:lnTo>
                <a:lnTo>
                  <a:pt x="29181" y="10482"/>
                </a:lnTo>
                <a:lnTo>
                  <a:pt x="29229" y="10447"/>
                </a:lnTo>
                <a:lnTo>
                  <a:pt x="29276" y="10411"/>
                </a:lnTo>
                <a:lnTo>
                  <a:pt x="29321" y="10372"/>
                </a:lnTo>
                <a:lnTo>
                  <a:pt x="29366" y="10332"/>
                </a:lnTo>
                <a:lnTo>
                  <a:pt x="29408" y="10291"/>
                </a:lnTo>
                <a:lnTo>
                  <a:pt x="29450" y="10247"/>
                </a:lnTo>
                <a:lnTo>
                  <a:pt x="29491" y="10202"/>
                </a:lnTo>
                <a:lnTo>
                  <a:pt x="29530" y="10157"/>
                </a:lnTo>
                <a:lnTo>
                  <a:pt x="29569" y="10109"/>
                </a:lnTo>
                <a:lnTo>
                  <a:pt x="29605" y="10060"/>
                </a:lnTo>
                <a:lnTo>
                  <a:pt x="29640" y="10009"/>
                </a:lnTo>
                <a:lnTo>
                  <a:pt x="29674" y="9957"/>
                </a:lnTo>
                <a:lnTo>
                  <a:pt x="29707" y="9903"/>
                </a:lnTo>
                <a:lnTo>
                  <a:pt x="29727" y="9868"/>
                </a:lnTo>
                <a:lnTo>
                  <a:pt x="29746" y="9833"/>
                </a:lnTo>
                <a:lnTo>
                  <a:pt x="29764" y="9798"/>
                </a:lnTo>
                <a:lnTo>
                  <a:pt x="29783" y="9761"/>
                </a:lnTo>
                <a:lnTo>
                  <a:pt x="29800" y="9726"/>
                </a:lnTo>
                <a:lnTo>
                  <a:pt x="29817" y="9688"/>
                </a:lnTo>
                <a:lnTo>
                  <a:pt x="29833" y="9652"/>
                </a:lnTo>
                <a:lnTo>
                  <a:pt x="29850" y="9614"/>
                </a:lnTo>
                <a:lnTo>
                  <a:pt x="29864" y="9577"/>
                </a:lnTo>
                <a:lnTo>
                  <a:pt x="29879" y="9538"/>
                </a:lnTo>
                <a:lnTo>
                  <a:pt x="29893" y="9501"/>
                </a:lnTo>
                <a:lnTo>
                  <a:pt x="29906" y="9462"/>
                </a:lnTo>
                <a:lnTo>
                  <a:pt x="29918" y="9424"/>
                </a:lnTo>
                <a:lnTo>
                  <a:pt x="29931" y="9384"/>
                </a:lnTo>
                <a:lnTo>
                  <a:pt x="29942" y="9346"/>
                </a:lnTo>
                <a:lnTo>
                  <a:pt x="29953" y="9306"/>
                </a:lnTo>
                <a:lnTo>
                  <a:pt x="29962" y="9267"/>
                </a:lnTo>
                <a:lnTo>
                  <a:pt x="29971" y="9227"/>
                </a:lnTo>
                <a:lnTo>
                  <a:pt x="29980" y="9188"/>
                </a:lnTo>
                <a:lnTo>
                  <a:pt x="29988" y="9147"/>
                </a:lnTo>
                <a:lnTo>
                  <a:pt x="29994" y="9108"/>
                </a:lnTo>
                <a:lnTo>
                  <a:pt x="30001" y="9068"/>
                </a:lnTo>
                <a:lnTo>
                  <a:pt x="30006" y="9027"/>
                </a:lnTo>
                <a:lnTo>
                  <a:pt x="30011" y="8988"/>
                </a:lnTo>
                <a:lnTo>
                  <a:pt x="30015" y="8947"/>
                </a:lnTo>
                <a:lnTo>
                  <a:pt x="30018" y="8908"/>
                </a:lnTo>
                <a:lnTo>
                  <a:pt x="30020" y="8867"/>
                </a:lnTo>
                <a:lnTo>
                  <a:pt x="30021" y="8827"/>
                </a:lnTo>
                <a:lnTo>
                  <a:pt x="30023" y="8787"/>
                </a:lnTo>
                <a:lnTo>
                  <a:pt x="30023" y="8747"/>
                </a:lnTo>
                <a:lnTo>
                  <a:pt x="30021" y="8707"/>
                </a:lnTo>
                <a:lnTo>
                  <a:pt x="30019" y="8667"/>
                </a:lnTo>
                <a:lnTo>
                  <a:pt x="30017" y="8628"/>
                </a:lnTo>
                <a:lnTo>
                  <a:pt x="30013" y="8588"/>
                </a:lnTo>
                <a:lnTo>
                  <a:pt x="30009" y="8549"/>
                </a:lnTo>
                <a:lnTo>
                  <a:pt x="30004" y="8509"/>
                </a:lnTo>
                <a:lnTo>
                  <a:pt x="29998" y="8471"/>
                </a:lnTo>
                <a:lnTo>
                  <a:pt x="29990" y="8432"/>
                </a:lnTo>
                <a:lnTo>
                  <a:pt x="29982" y="8394"/>
                </a:lnTo>
                <a:lnTo>
                  <a:pt x="29974" y="8355"/>
                </a:lnTo>
                <a:lnTo>
                  <a:pt x="29963" y="8317"/>
                </a:lnTo>
                <a:lnTo>
                  <a:pt x="29953" y="8279"/>
                </a:lnTo>
                <a:lnTo>
                  <a:pt x="29941" y="8242"/>
                </a:lnTo>
                <a:lnTo>
                  <a:pt x="29928" y="8204"/>
                </a:lnTo>
                <a:lnTo>
                  <a:pt x="29914" y="8168"/>
                </a:lnTo>
                <a:lnTo>
                  <a:pt x="29900" y="8130"/>
                </a:lnTo>
                <a:lnTo>
                  <a:pt x="29884" y="8095"/>
                </a:lnTo>
                <a:lnTo>
                  <a:pt x="29867" y="8058"/>
                </a:lnTo>
                <a:lnTo>
                  <a:pt x="29850" y="8023"/>
                </a:lnTo>
                <a:lnTo>
                  <a:pt x="29831" y="7989"/>
                </a:lnTo>
                <a:lnTo>
                  <a:pt x="29811" y="7954"/>
                </a:lnTo>
                <a:lnTo>
                  <a:pt x="29790" y="7920"/>
                </a:lnTo>
                <a:lnTo>
                  <a:pt x="29767" y="7887"/>
                </a:lnTo>
                <a:lnTo>
                  <a:pt x="29745" y="7853"/>
                </a:lnTo>
                <a:lnTo>
                  <a:pt x="29721" y="7821"/>
                </a:lnTo>
                <a:lnTo>
                  <a:pt x="29696" y="7789"/>
                </a:lnTo>
                <a:lnTo>
                  <a:pt x="29670" y="7758"/>
                </a:lnTo>
                <a:lnTo>
                  <a:pt x="29643" y="7726"/>
                </a:lnTo>
                <a:lnTo>
                  <a:pt x="29613" y="7696"/>
                </a:lnTo>
                <a:lnTo>
                  <a:pt x="29584" y="7666"/>
                </a:lnTo>
                <a:lnTo>
                  <a:pt x="29553" y="7637"/>
                </a:lnTo>
                <a:lnTo>
                  <a:pt x="29522" y="7609"/>
                </a:lnTo>
                <a:lnTo>
                  <a:pt x="29488" y="7581"/>
                </a:lnTo>
                <a:lnTo>
                  <a:pt x="29454" y="7554"/>
                </a:lnTo>
                <a:lnTo>
                  <a:pt x="29417" y="7517"/>
                </a:lnTo>
                <a:lnTo>
                  <a:pt x="29384" y="7487"/>
                </a:lnTo>
                <a:lnTo>
                  <a:pt x="29355" y="7461"/>
                </a:lnTo>
                <a:lnTo>
                  <a:pt x="29331" y="7439"/>
                </a:lnTo>
                <a:lnTo>
                  <a:pt x="29297" y="7412"/>
                </a:lnTo>
                <a:lnTo>
                  <a:pt x="29285" y="7403"/>
                </a:lnTo>
                <a:close/>
              </a:path>
            </a:pathLst>
          </a:custGeom>
          <a:solidFill>
            <a:srgbClr val="5B9BD5"/>
          </a:solidFill>
          <a:ln>
            <a:noFill/>
          </a:ln>
        </p:spPr>
        <p:txBody>
          <a:bodyPr rIns="189000" anchor="ctr">
            <a:normAutofit/>
            <a:scene3d>
              <a:camera prst="orthographicFront"/>
              <a:lightRig rig="threePt" dir="t"/>
            </a:scene3d>
            <a:sp3d contourW="12700">
              <a:contourClr>
                <a:srgbClr val="FFFFFF"/>
              </a:contourClr>
            </a:sp3d>
          </a:bodyPr>
          <a:p>
            <a:pPr algn="ctr">
              <a:defRPr/>
            </a:pPr>
            <a:r>
              <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rPr>
              <a:t>Advanced Technology</a:t>
            </a:r>
            <a:endParaRPr lang="en-US" altLang="zh-CN" sz="1200" b="1" dirty="0">
              <a:solidFill>
                <a:sysClr val="window" lastClr="FFFFFF"/>
              </a:solidFill>
              <a:latin typeface="Calibri" panose="020F0502020204030204" pitchFamily="34" charset="0"/>
              <a:ea typeface="+mn-ea"/>
              <a:cs typeface="Calibri" panose="020F0502020204030204" pitchFamily="34" charset="0"/>
              <a:sym typeface="Arial" panose="020B0604020202020204" pitchFamily="34" charset="0"/>
            </a:endParaRPr>
          </a:p>
        </p:txBody>
      </p:sp>
      <p:sp>
        <p:nvSpPr>
          <p:cNvPr id="33" name="文本框 32"/>
          <p:cNvSpPr txBox="1"/>
          <p:nvPr>
            <p:custDataLst>
              <p:tags r:id="rId10"/>
            </p:custDataLst>
          </p:nvPr>
        </p:nvSpPr>
        <p:spPr>
          <a:xfrm>
            <a:off x="4540250" y="3407410"/>
            <a:ext cx="3115310" cy="1074420"/>
          </a:xfrm>
          <a:prstGeom prst="rect">
            <a:avLst/>
          </a:prstGeom>
          <a:noFill/>
        </p:spPr>
        <p:txBody>
          <a:bodyPr wrap="square" rtlCol="0" anchor="t" anchorCtr="0">
            <a:noAutofit/>
          </a:bodyPr>
          <a:p>
            <a:pPr algn="just">
              <a:lnSpc>
                <a:spcPct val="130000"/>
              </a:lnSpc>
            </a:pPr>
            <a:r>
              <a:rPr sz="900" dirty="0">
                <a:latin typeface="Calibri" panose="020F0502020204030204" pitchFamily="34" charset="0"/>
                <a:cs typeface="Calibri" panose="020F0502020204030204" pitchFamily="34" charset="0"/>
                <a:sym typeface="Arial" panose="020B0604020202020204" pitchFamily="34" charset="0"/>
              </a:rPr>
              <a:t>A Japanese infrared sensor is used to detect human motion through the moving heat source and the US Polyolefin Fresnel lens is  used for high precision detection. The shell is made of anti-UV material and the colour will not fade allowing for long-term usage. The high quality flame-retardant material is used to improve safety.</a:t>
            </a:r>
            <a:endParaRPr sz="900" dirty="0">
              <a:latin typeface="Calibri" panose="020F0502020204030204" pitchFamily="34" charset="0"/>
              <a:cs typeface="Calibri" panose="020F0502020204030204" pitchFamily="34" charset="0"/>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96141" y="262980"/>
            <a:ext cx="3296516"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Product Specifications</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8" name="文本框 7"/>
          <p:cNvSpPr txBox="1"/>
          <p:nvPr/>
        </p:nvSpPr>
        <p:spPr>
          <a:xfrm>
            <a:off x="424815" y="676910"/>
            <a:ext cx="1257935" cy="275590"/>
          </a:xfrm>
          <a:prstGeom prst="rect">
            <a:avLst/>
          </a:prstGeom>
          <a:noFill/>
        </p:spPr>
        <p:txBody>
          <a:bodyPr wrap="none" rtlCol="0" anchor="t">
            <a:spAutoFit/>
          </a:bodyPr>
          <a:p>
            <a:r>
              <a:rPr lang="en-US" sz="1200" b="1">
                <a:latin typeface="Calibri" panose="020F0502020204030204" pitchFamily="34" charset="0"/>
                <a:cs typeface="Calibri" panose="020F0502020204030204" pitchFamily="34" charset="0"/>
                <a:sym typeface="+mn-ea"/>
              </a:rPr>
              <a:t>Basic Parameters</a:t>
            </a:r>
            <a:endParaRPr lang="zh-CN" altLang="en-US" sz="1200" b="1">
              <a:latin typeface="Calibri" panose="020F0502020204030204" pitchFamily="34" charset="0"/>
              <a:cs typeface="Calibri" panose="020F0502020204030204" pitchFamily="34" charset="0"/>
            </a:endParaRPr>
          </a:p>
        </p:txBody>
      </p:sp>
      <p:graphicFrame>
        <p:nvGraphicFramePr>
          <p:cNvPr id="4" name="表格 3"/>
          <p:cNvGraphicFramePr/>
          <p:nvPr>
            <p:custDataLst>
              <p:tags r:id="rId1"/>
            </p:custDataLst>
          </p:nvPr>
        </p:nvGraphicFramePr>
        <p:xfrm>
          <a:off x="493078" y="952500"/>
          <a:ext cx="2901950" cy="1676400"/>
        </p:xfrm>
        <a:graphic>
          <a:graphicData uri="http://schemas.openxmlformats.org/drawingml/2006/table">
            <a:tbl>
              <a:tblPr firstRow="1" bandRow="1">
                <a:tableStyleId>{5940675A-B579-460E-94D1-54222C63F5DA}</a:tableStyleId>
              </a:tblPr>
              <a:tblGrid>
                <a:gridCol w="1372870"/>
                <a:gridCol w="1529080"/>
              </a:tblGrid>
              <a:tr h="0">
                <a:tc>
                  <a:txBody>
                    <a:bodyPr/>
                    <a:p>
                      <a:pPr indent="0" fontAlgn="auto">
                        <a:lnSpc>
                          <a:spcPct val="100000"/>
                        </a:lnSpc>
                        <a:buNone/>
                      </a:pPr>
                      <a:r>
                        <a:rPr lang="en-US" sz="1200" b="1">
                          <a:solidFill>
                            <a:srgbClr val="000000"/>
                          </a:solidFill>
                          <a:latin typeface="Calibri" panose="020F0502020204030204" pitchFamily="34" charset="0"/>
                          <a:cs typeface="Calibri" panose="020F0502020204030204" pitchFamily="34" charset="0"/>
                        </a:rPr>
                        <a:t>Category</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1">
                          <a:solidFill>
                            <a:srgbClr val="000000"/>
                          </a:solidFill>
                          <a:latin typeface="Calibri" panose="020F0502020204030204" pitchFamily="34" charset="0"/>
                          <a:cs typeface="Calibri" panose="020F0502020204030204" pitchFamily="34" charset="0"/>
                        </a:rPr>
                        <a:t>Description</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Model</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MS-S02</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Dimensions</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33.1× 33.1× 41.6mm</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Color</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White</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Material</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PC + ABS</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Battery</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CR2450</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Package Box Size</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55× 37× 70 mm</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Carton Size</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410× 336× 278mm</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Product Weight</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33g</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Detection Angle</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≈150°(max 170°)</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mj-lt"/>
                          <a:cs typeface="+mj-lt"/>
                        </a:rPr>
                        <a:t>Detection Distance</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mj-lt"/>
                          <a:cs typeface="+mj-lt"/>
                        </a:rPr>
                        <a:t>≈7m</a:t>
                      </a:r>
                      <a:endParaRPr lang="en-US" altLang="en-US" sz="1200" b="0">
                        <a:solidFill>
                          <a:srgbClr val="000000"/>
                        </a:solidFill>
                        <a:latin typeface="+mj-lt"/>
                        <a:ea typeface="Segoe UI" panose="020B0502040204020203" charset="0"/>
                        <a:cs typeface="+mj-lt"/>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graphicFrame>
        <p:nvGraphicFramePr>
          <p:cNvPr id="5" name="表格 4"/>
          <p:cNvGraphicFramePr/>
          <p:nvPr>
            <p:custDataLst>
              <p:tags r:id="rId2"/>
            </p:custDataLst>
          </p:nvPr>
        </p:nvGraphicFramePr>
        <p:xfrm>
          <a:off x="493395" y="3488055"/>
          <a:ext cx="2882900" cy="731520"/>
        </p:xfrm>
        <a:graphic>
          <a:graphicData uri="http://schemas.openxmlformats.org/drawingml/2006/table">
            <a:tbl>
              <a:tblPr firstRow="1" bandRow="1">
                <a:tableStyleId>{5940675A-B579-460E-94D1-54222C63F5DA}</a:tableStyleId>
              </a:tblPr>
              <a:tblGrid>
                <a:gridCol w="1376680"/>
                <a:gridCol w="1506220"/>
              </a:tblGrid>
              <a:tr h="177165">
                <a:tc>
                  <a:txBody>
                    <a:bodyPr/>
                    <a:p>
                      <a:pPr indent="0" fontAlgn="auto">
                        <a:lnSpc>
                          <a:spcPct val="100000"/>
                        </a:lnSpc>
                        <a:buNone/>
                      </a:pPr>
                      <a:r>
                        <a:rPr lang="en-US" sz="1200" b="1">
                          <a:solidFill>
                            <a:srgbClr val="000000"/>
                          </a:solidFill>
                          <a:latin typeface="Calibri" panose="020F0502020204030204" pitchFamily="34" charset="0"/>
                          <a:cs typeface="Calibri" panose="020F0502020204030204" pitchFamily="34" charset="0"/>
                        </a:rPr>
                        <a:t>Category</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1">
                          <a:solidFill>
                            <a:srgbClr val="000000"/>
                          </a:solidFill>
                          <a:latin typeface="Calibri" panose="020F0502020204030204" pitchFamily="34" charset="0"/>
                          <a:cs typeface="Calibri" panose="020F0502020204030204" pitchFamily="34" charset="0"/>
                        </a:rPr>
                        <a:t>Description</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Input Voltage</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3V</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Battery Capacity</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1240mAh</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Battery Life</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fontAlgn="auto">
                        <a:lnSpc>
                          <a:spcPct val="100000"/>
                        </a:lnSpc>
                        <a:buNone/>
                      </a:pPr>
                      <a:r>
                        <a:rPr lang="en-US" sz="1200" b="0">
                          <a:solidFill>
                            <a:srgbClr val="000000"/>
                          </a:solidFill>
                          <a:latin typeface="Calibri Light" panose="020F0302020204030204" charset="0"/>
                          <a:cs typeface="Calibri Light" panose="020F0302020204030204" charset="0"/>
                        </a:rPr>
                        <a:t>5years</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402590" y="3140710"/>
            <a:ext cx="1506220" cy="275590"/>
          </a:xfrm>
          <a:prstGeom prst="rect">
            <a:avLst/>
          </a:prstGeom>
          <a:noFill/>
        </p:spPr>
        <p:txBody>
          <a:bodyPr wrap="none" rtlCol="0" anchor="t">
            <a:spAutoFit/>
          </a:bodyPr>
          <a:p>
            <a:r>
              <a:rPr lang="en-US" sz="1200" b="1">
                <a:latin typeface="Calibri" panose="020F0502020204030204" pitchFamily="34" charset="0"/>
                <a:cs typeface="Calibri" panose="020F0502020204030204" pitchFamily="34" charset="0"/>
                <a:sym typeface="+mn-ea"/>
              </a:rPr>
              <a:t>Electrical Parameters</a:t>
            </a:r>
            <a:endParaRPr lang="zh-CN" altLang="en-US" sz="1200" b="1">
              <a:latin typeface="Calibri" panose="020F0502020204030204" pitchFamily="34" charset="0"/>
              <a:cs typeface="Calibri" panose="020F0502020204030204" pitchFamily="34" charset="0"/>
            </a:endParaRPr>
          </a:p>
        </p:txBody>
      </p:sp>
      <p:graphicFrame>
        <p:nvGraphicFramePr>
          <p:cNvPr id="7" name="表格 6"/>
          <p:cNvGraphicFramePr/>
          <p:nvPr>
            <p:custDataLst>
              <p:tags r:id="rId3"/>
            </p:custDataLst>
          </p:nvPr>
        </p:nvGraphicFramePr>
        <p:xfrm>
          <a:off x="3810953" y="952500"/>
          <a:ext cx="4209415" cy="1280160"/>
        </p:xfrm>
        <a:graphic>
          <a:graphicData uri="http://schemas.openxmlformats.org/drawingml/2006/table">
            <a:tbl>
              <a:tblPr firstRow="1" bandRow="1">
                <a:tableStyleId>{5940675A-B579-460E-94D1-54222C63F5DA}</a:tableStyleId>
              </a:tblPr>
              <a:tblGrid>
                <a:gridCol w="1732280"/>
                <a:gridCol w="2477135"/>
              </a:tblGrid>
              <a:tr h="182880">
                <a:tc>
                  <a:txBody>
                    <a:bodyPr/>
                    <a:p>
                      <a:pPr indent="0">
                        <a:buNone/>
                      </a:pPr>
                      <a:r>
                        <a:rPr lang="en-US" sz="1200" b="1">
                          <a:solidFill>
                            <a:srgbClr val="000000"/>
                          </a:solidFill>
                          <a:latin typeface="Calibri" panose="020F0502020204030204" pitchFamily="34" charset="0"/>
                          <a:cs typeface="Calibri" panose="020F0502020204030204" pitchFamily="34" charset="0"/>
                        </a:rPr>
                        <a:t>Category</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1">
                          <a:solidFill>
                            <a:srgbClr val="000000"/>
                          </a:solidFill>
                          <a:latin typeface="Calibri" panose="020F0502020204030204" pitchFamily="34" charset="0"/>
                          <a:cs typeface="Calibri" panose="020F0502020204030204" pitchFamily="34" charset="0"/>
                        </a:rPr>
                        <a:t>Description</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Wireless Protocol</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Zigbee 3.0</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Wireless Standard</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IEEE 802.15.4</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Wireless Frequency</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2.4 GHz (2400～2483.5 MHz)</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Wireless Transmit Power</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＜10 dBm</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Receiving Sensitivity</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-96dBm</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
                <a:tc>
                  <a:txBody>
                    <a:bodyPr/>
                    <a:p>
                      <a:pPr indent="0">
                        <a:buNone/>
                      </a:pPr>
                      <a:r>
                        <a:rPr lang="en-US" sz="1200" b="0">
                          <a:solidFill>
                            <a:srgbClr val="000000"/>
                          </a:solidFill>
                          <a:latin typeface="Calibri Light" panose="020F0302020204030204" charset="0"/>
                          <a:cs typeface="Calibri Light" panose="020F0302020204030204" charset="0"/>
                        </a:rPr>
                        <a:t>Communication Distance</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30m (Indoor)</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9" name="文本框 8"/>
          <p:cNvSpPr txBox="1"/>
          <p:nvPr/>
        </p:nvSpPr>
        <p:spPr>
          <a:xfrm>
            <a:off x="3726815" y="676910"/>
            <a:ext cx="1476375" cy="275590"/>
          </a:xfrm>
          <a:prstGeom prst="rect">
            <a:avLst/>
          </a:prstGeom>
          <a:noFill/>
        </p:spPr>
        <p:txBody>
          <a:bodyPr wrap="square" rtlCol="0" anchor="t">
            <a:spAutoFit/>
          </a:bodyPr>
          <a:p>
            <a:r>
              <a:rPr lang="en-US" sz="1200" b="1">
                <a:latin typeface="Calibri" panose="020F0502020204030204" pitchFamily="34" charset="0"/>
                <a:cs typeface="Calibri" panose="020F0502020204030204" pitchFamily="34" charset="0"/>
                <a:sym typeface="+mn-ea"/>
              </a:rPr>
              <a:t>Wireless Parameters</a:t>
            </a:r>
            <a:endParaRPr lang="zh-CN" altLang="en-US" sz="1200" b="1">
              <a:latin typeface="Calibri" panose="020F0502020204030204" pitchFamily="34" charset="0"/>
              <a:cs typeface="Calibri" panose="020F0502020204030204" pitchFamily="34" charset="0"/>
            </a:endParaRPr>
          </a:p>
        </p:txBody>
      </p:sp>
      <p:graphicFrame>
        <p:nvGraphicFramePr>
          <p:cNvPr id="10" name="表格 9"/>
          <p:cNvGraphicFramePr/>
          <p:nvPr>
            <p:custDataLst>
              <p:tags r:id="rId4"/>
            </p:custDataLst>
          </p:nvPr>
        </p:nvGraphicFramePr>
        <p:xfrm>
          <a:off x="3810953" y="3488055"/>
          <a:ext cx="4225925" cy="731520"/>
        </p:xfrm>
        <a:graphic>
          <a:graphicData uri="http://schemas.openxmlformats.org/drawingml/2006/table">
            <a:tbl>
              <a:tblPr firstRow="1" bandRow="1">
                <a:tableStyleId>{5940675A-B579-460E-94D1-54222C63F5DA}</a:tableStyleId>
              </a:tblPr>
              <a:tblGrid>
                <a:gridCol w="1728470"/>
                <a:gridCol w="2497455"/>
              </a:tblGrid>
              <a:tr h="152400">
                <a:tc>
                  <a:txBody>
                    <a:bodyPr/>
                    <a:p>
                      <a:pPr indent="0">
                        <a:buNone/>
                      </a:pPr>
                      <a:r>
                        <a:rPr lang="en-US" sz="1200" b="1">
                          <a:solidFill>
                            <a:srgbClr val="000000"/>
                          </a:solidFill>
                          <a:latin typeface="Calibri" panose="020F0502020204030204" pitchFamily="34" charset="0"/>
                          <a:cs typeface="Calibri" panose="020F0502020204030204" pitchFamily="34" charset="0"/>
                        </a:rPr>
                        <a:t>Category</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1">
                          <a:solidFill>
                            <a:srgbClr val="000000"/>
                          </a:solidFill>
                          <a:latin typeface="Calibri" panose="020F0502020204030204" pitchFamily="34" charset="0"/>
                          <a:cs typeface="Calibri" panose="020F0502020204030204" pitchFamily="34" charset="0"/>
                        </a:rPr>
                        <a:t>Description</a:t>
                      </a:r>
                      <a:endParaRPr lang="en-US" altLang="en-US" sz="1200" b="1">
                        <a:solidFill>
                          <a:srgbClr val="000000"/>
                        </a:solidFill>
                        <a:latin typeface="Calibri" panose="020F0502020204030204" pitchFamily="34" charset="0"/>
                        <a:ea typeface="Segoe UI" panose="020B0502040204020203" charset="0"/>
                        <a:cs typeface="Calibri" panose="020F0502020204030204" pitchFamily="3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Operating Temperature</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-10 ℃ ～ +55℃</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buNone/>
                      </a:pPr>
                      <a:r>
                        <a:rPr lang="en-US" sz="1200" b="0">
                          <a:solidFill>
                            <a:srgbClr val="000000"/>
                          </a:solidFill>
                          <a:latin typeface="Calibri Light" panose="020F0302020204030204" charset="0"/>
                          <a:cs typeface="Calibri Light" panose="020F0302020204030204" charset="0"/>
                        </a:rPr>
                        <a:t>Storage Temperature</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-25 ℃ ～ +70 ℃</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2880">
                <a:tc>
                  <a:txBody>
                    <a:bodyPr/>
                    <a:p>
                      <a:pPr indent="0">
                        <a:buNone/>
                      </a:pPr>
                      <a:r>
                        <a:rPr lang="en-US" sz="1200" b="0">
                          <a:solidFill>
                            <a:srgbClr val="000000"/>
                          </a:solidFill>
                          <a:latin typeface="Calibri Light" panose="020F0302020204030204" charset="0"/>
                          <a:cs typeface="Calibri Light" panose="020F0302020204030204" charset="0"/>
                        </a:rPr>
                        <a:t>Operating Humidity</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200" b="0">
                          <a:solidFill>
                            <a:srgbClr val="000000"/>
                          </a:solidFill>
                          <a:latin typeface="Calibri Light" panose="020F0302020204030204" charset="0"/>
                          <a:cs typeface="Calibri Light" panose="020F0302020204030204" charset="0"/>
                        </a:rPr>
                        <a:t> 0 ~ 95% RH, no condensation</a:t>
                      </a:r>
                      <a:endParaRPr lang="en-US" altLang="en-US" sz="1200" b="0">
                        <a:solidFill>
                          <a:srgbClr val="000000"/>
                        </a:solidFill>
                        <a:latin typeface="Calibri Light" panose="020F0302020204030204" charset="0"/>
                        <a:ea typeface="Segoe UI" panose="020B0502040204020203" charset="0"/>
                        <a:cs typeface="Calibri Light" panose="020F0302020204030204" charset="0"/>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11" name="文本框 10"/>
          <p:cNvSpPr txBox="1"/>
          <p:nvPr/>
        </p:nvSpPr>
        <p:spPr>
          <a:xfrm>
            <a:off x="3765550" y="3140710"/>
            <a:ext cx="1748155" cy="275590"/>
          </a:xfrm>
          <a:prstGeom prst="rect">
            <a:avLst/>
          </a:prstGeom>
          <a:noFill/>
        </p:spPr>
        <p:txBody>
          <a:bodyPr wrap="none" rtlCol="0" anchor="t">
            <a:spAutoFit/>
          </a:bodyPr>
          <a:p>
            <a:r>
              <a:rPr lang="en-US" sz="1200" b="1">
                <a:latin typeface="Calibri" panose="020F0502020204030204" pitchFamily="34" charset="0"/>
                <a:cs typeface="Calibri" panose="020F0502020204030204" pitchFamily="34" charset="0"/>
                <a:sym typeface="+mn-ea"/>
              </a:rPr>
              <a:t>Environment Parameters</a:t>
            </a:r>
            <a:endParaRPr lang="zh-CN" altLang="en-US" sz="1200" b="1">
              <a:latin typeface="Calibri" panose="020F0502020204030204" pitchFamily="34" charset="0"/>
              <a:cs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Motion Sensor P1_Product_2"/>
          <p:cNvPicPr>
            <a:picLocks noChangeAspect="1"/>
          </p:cNvPicPr>
          <p:nvPr>
            <p:custDataLst>
              <p:tags r:id="rId1"/>
            </p:custDataLst>
          </p:nvPr>
        </p:nvPicPr>
        <p:blipFill>
          <a:blip r:embed="rId2"/>
          <a:stretch>
            <a:fillRect/>
          </a:stretch>
        </p:blipFill>
        <p:spPr>
          <a:xfrm>
            <a:off x="1979295" y="868680"/>
            <a:ext cx="3825875" cy="2869565"/>
          </a:xfrm>
          <a:prstGeom prst="rect">
            <a:avLst/>
          </a:prstGeom>
        </p:spPr>
      </p:pic>
      <p:sp>
        <p:nvSpPr>
          <p:cNvPr id="3" name="文本框 2"/>
          <p:cNvSpPr txBox="1"/>
          <p:nvPr/>
        </p:nvSpPr>
        <p:spPr>
          <a:xfrm>
            <a:off x="296141" y="262980"/>
            <a:ext cx="3296516"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Button Functions</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cxnSp>
        <p:nvCxnSpPr>
          <p:cNvPr id="4" name="直接连接符 3"/>
          <p:cNvCxnSpPr/>
          <p:nvPr/>
        </p:nvCxnSpPr>
        <p:spPr>
          <a:xfrm flipV="1">
            <a:off x="3932555" y="1819910"/>
            <a:ext cx="936000"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868545" y="1682115"/>
            <a:ext cx="3175635" cy="645160"/>
          </a:xfrm>
          <a:prstGeom prst="rect">
            <a:avLst/>
          </a:prstGeom>
          <a:noFill/>
        </p:spPr>
        <p:txBody>
          <a:bodyPr wrap="none" rtlCol="0">
            <a:spAutoFit/>
          </a:bodyPr>
          <a:p>
            <a:r>
              <a:rPr lang="en-US" altLang="zh-CN" sz="1200" b="1"/>
              <a:t>Reset button</a:t>
            </a:r>
            <a:endParaRPr lang="en-US" altLang="zh-CN" sz="1200" b="1"/>
          </a:p>
          <a:p>
            <a:r>
              <a:rPr lang="en-US" altLang="zh-CN" sz="1200"/>
              <a:t>Long press for 5s: Reset/Add the device;</a:t>
            </a:r>
            <a:endParaRPr lang="en-US" altLang="zh-CN" sz="1200"/>
          </a:p>
          <a:p>
            <a:r>
              <a:rPr lang="en-US" altLang="zh-CN" sz="1200"/>
              <a:t>Single press: Effective range test/Device identify;</a:t>
            </a:r>
            <a:endParaRPr lang="en-US" altLang="zh-CN" sz="1200"/>
          </a:p>
        </p:txBody>
      </p:sp>
      <p:sp>
        <p:nvSpPr>
          <p:cNvPr id="2" name="文本框 1"/>
          <p:cNvSpPr txBox="1"/>
          <p:nvPr/>
        </p:nvSpPr>
        <p:spPr>
          <a:xfrm>
            <a:off x="296141" y="3930015"/>
            <a:ext cx="7922260" cy="553085"/>
          </a:xfrm>
          <a:prstGeom prst="rect">
            <a:avLst/>
          </a:prstGeom>
          <a:noFill/>
        </p:spPr>
        <p:txBody>
          <a:bodyPr wrap="square" rtlCol="0">
            <a:spAutoFit/>
          </a:bodyPr>
          <a:p>
            <a:r>
              <a:rPr lang="en-US" altLang="zh-CN" sz="1000" b="1"/>
              <a:t>Effective range test</a:t>
            </a:r>
            <a:r>
              <a:rPr lang="en-US" altLang="zh-CN" sz="1000"/>
              <a:t>: When single press the reset button, the Hub will make voice prompt of “Normal link confirmed” , it means the connection between the device with Hub is normal.</a:t>
            </a:r>
            <a:endParaRPr lang="en-US" altLang="zh-CN" sz="1000"/>
          </a:p>
          <a:p>
            <a:r>
              <a:rPr lang="en-US" altLang="zh-CN" sz="1000" b="1"/>
              <a:t>Device identify</a:t>
            </a:r>
            <a:r>
              <a:rPr lang="en-US" altLang="zh-CN" sz="1000"/>
              <a:t>: When single press the reset button, the device will flash on the app at the menu of Accessories.</a:t>
            </a:r>
            <a:endParaRPr lang="en-US" altLang="zh-CN"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96141" y="262980"/>
            <a:ext cx="3296516" cy="414020"/>
          </a:xfrm>
          <a:prstGeom prst="rect">
            <a:avLst/>
          </a:prstGeom>
          <a:noFill/>
        </p:spPr>
        <p:txBody>
          <a:bodyPr wrap="square" rtlCol="0">
            <a:spAutoFit/>
          </a:bodyPr>
          <a:lstStyle/>
          <a:p>
            <a:r>
              <a:rPr lang="en-US" altLang="zh-CN" sz="2100" b="1" dirty="0">
                <a:latin typeface="微软雅黑" panose="020B0503020204020204" pitchFamily="34" charset="-122"/>
                <a:ea typeface="微软雅黑" panose="020B0503020204020204" pitchFamily="34" charset="-122"/>
              </a:rPr>
              <a:t>Content</a:t>
            </a:r>
            <a:endParaRPr lang="en-US" altLang="zh-CN" sz="21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73380" y="1209675"/>
            <a:ext cx="3910965" cy="1753235"/>
          </a:xfrm>
          <a:prstGeom prst="rect">
            <a:avLst/>
          </a:prstGeom>
          <a:noFill/>
        </p:spPr>
        <p:txBody>
          <a:bodyPr wrap="square" rtlCol="0">
            <a:spAutoFit/>
          </a:bodyPr>
          <a:p>
            <a:pPr marL="285750" indent="-285750" fontAlgn="auto">
              <a:lnSpc>
                <a:spcPct val="150000"/>
              </a:lnSpc>
              <a:buFont typeface="Wingdings" panose="05000000000000000000" charset="0"/>
              <a:buChar char="Ø"/>
            </a:pPr>
            <a:r>
              <a:rPr lang="en-US" altLang="zh-CN" b="1">
                <a:solidFill>
                  <a:schemeClr val="tx1"/>
                </a:solidFill>
              </a:rPr>
              <a:t>Product introduction</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gradFill>
                  <a:gsLst>
                    <a:gs pos="0">
                      <a:srgbClr val="007BD3"/>
                    </a:gs>
                    <a:gs pos="100000">
                      <a:srgbClr val="034373"/>
                    </a:gs>
                  </a:gsLst>
                  <a:lin scaled="0"/>
                </a:gradFill>
              </a:rPr>
              <a:t>Product installation</a:t>
            </a:r>
            <a:endParaRPr lang="en-US" altLang="zh-CN" b="1">
              <a:gradFill>
                <a:gsLst>
                  <a:gs pos="0">
                    <a:srgbClr val="007BD3"/>
                  </a:gs>
                  <a:gs pos="100000">
                    <a:srgbClr val="034373"/>
                  </a:gs>
                </a:gsLst>
                <a:lin scaled="0"/>
              </a:gradFill>
            </a:endParaRPr>
          </a:p>
          <a:p>
            <a:pPr marL="285750" indent="-285750" fontAlgn="auto">
              <a:lnSpc>
                <a:spcPct val="150000"/>
              </a:lnSpc>
              <a:buFont typeface="Wingdings" panose="05000000000000000000" charset="0"/>
              <a:buChar char="Ø"/>
            </a:pPr>
            <a:r>
              <a:rPr lang="en-US" altLang="zh-CN" b="1"/>
              <a:t>Configuration on App</a:t>
            </a:r>
            <a:endParaRPr lang="en-US" altLang="zh-CN" b="1"/>
          </a:p>
          <a:p>
            <a:pPr marL="285750" indent="-285750" fontAlgn="auto">
              <a:lnSpc>
                <a:spcPct val="150000"/>
              </a:lnSpc>
              <a:buFont typeface="Wingdings" panose="05000000000000000000" charset="0"/>
              <a:buChar char="Ø"/>
            </a:pPr>
            <a:r>
              <a:rPr lang="en-US" altLang="zh-CN" b="1"/>
              <a:t>FAQ</a:t>
            </a:r>
            <a:endParaRPr lang="en-US" altLang="zh-CN"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03151" y="262980"/>
            <a:ext cx="3296516" cy="414020"/>
          </a:xfrm>
          <a:prstGeom prst="rect">
            <a:avLst/>
          </a:prstGeom>
          <a:noFill/>
        </p:spPr>
        <p:txBody>
          <a:bodyPr wrap="square" rtlCol="0">
            <a:spAutoFit/>
          </a:bodyPr>
          <a:lstStyle/>
          <a:p>
            <a:r>
              <a:rPr lang="en-US" altLang="zh-CN" sz="2100" b="1">
                <a:latin typeface="Calibri" panose="020F0502020204030204" pitchFamily="34" charset="0"/>
                <a:ea typeface="微软雅黑" panose="020B0503020204020204" pitchFamily="34" charset="-122"/>
                <a:cs typeface="Calibri" panose="020F0502020204030204" pitchFamily="34" charset="0"/>
              </a:rPr>
              <a:t>Product Installation</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18" name="文本框 17"/>
          <p:cNvSpPr txBox="1"/>
          <p:nvPr/>
        </p:nvSpPr>
        <p:spPr>
          <a:xfrm>
            <a:off x="503151" y="676910"/>
            <a:ext cx="3360420" cy="275590"/>
          </a:xfrm>
          <a:prstGeom prst="rect">
            <a:avLst/>
          </a:prstGeom>
          <a:noFill/>
        </p:spPr>
        <p:txBody>
          <a:bodyPr wrap="square" rtlCol="0" anchor="t">
            <a:spAutoFit/>
          </a:bodyPr>
          <a:p>
            <a:r>
              <a:rPr lang="en-US" altLang="zh-CN" sz="1200" b="1"/>
              <a:t>Option</a:t>
            </a:r>
            <a:r>
              <a:rPr lang="zh-CN" altLang="en-US" sz="1200" b="1"/>
              <a:t> 1</a:t>
            </a:r>
            <a:r>
              <a:rPr lang="zh-CN" altLang="en-US" sz="1200"/>
              <a:t>:</a:t>
            </a:r>
            <a:r>
              <a:rPr lang="en-US" altLang="zh-CN" sz="1200"/>
              <a:t> Direct installation</a:t>
            </a:r>
            <a:endParaRPr lang="zh-CN" altLang="en-US" sz="1200"/>
          </a:p>
        </p:txBody>
      </p:sp>
      <p:grpSp>
        <p:nvGrpSpPr>
          <p:cNvPr id="2" name="object 4"/>
          <p:cNvGrpSpPr/>
          <p:nvPr/>
        </p:nvGrpSpPr>
        <p:grpSpPr>
          <a:xfrm>
            <a:off x="3063240" y="2193290"/>
            <a:ext cx="2461895" cy="1426845"/>
            <a:chOff x="596224" y="154840"/>
            <a:chExt cx="708025" cy="410209"/>
          </a:xfrm>
        </p:grpSpPr>
        <p:sp>
          <p:nvSpPr>
            <p:cNvPr id="5" name="object 5"/>
            <p:cNvSpPr/>
            <p:nvPr/>
          </p:nvSpPr>
          <p:spPr>
            <a:xfrm>
              <a:off x="733136" y="404544"/>
              <a:ext cx="148590" cy="80645"/>
            </a:xfrm>
            <a:custGeom>
              <a:avLst/>
              <a:gdLst/>
              <a:ahLst/>
              <a:cxnLst/>
              <a:rect l="l" t="t" r="r" b="b"/>
              <a:pathLst>
                <a:path w="148590" h="80645">
                  <a:moveTo>
                    <a:pt x="381" y="80479"/>
                  </a:moveTo>
                  <a:lnTo>
                    <a:pt x="381" y="21970"/>
                  </a:lnTo>
                  <a:lnTo>
                    <a:pt x="381" y="17132"/>
                  </a:lnTo>
                  <a:lnTo>
                    <a:pt x="0" y="12572"/>
                  </a:lnTo>
                  <a:lnTo>
                    <a:pt x="2501" y="7937"/>
                  </a:lnTo>
                  <a:lnTo>
                    <a:pt x="5041" y="3225"/>
                  </a:lnTo>
                  <a:lnTo>
                    <a:pt x="9486" y="888"/>
                  </a:lnTo>
                  <a:lnTo>
                    <a:pt x="14566" y="292"/>
                  </a:lnTo>
                  <a:lnTo>
                    <a:pt x="17018" y="0"/>
                  </a:lnTo>
                  <a:lnTo>
                    <a:pt x="26746" y="76"/>
                  </a:lnTo>
                  <a:lnTo>
                    <a:pt x="118465" y="76"/>
                  </a:lnTo>
                  <a:lnTo>
                    <a:pt x="130111" y="50"/>
                  </a:lnTo>
                  <a:lnTo>
                    <a:pt x="131584" y="114"/>
                  </a:lnTo>
                  <a:lnTo>
                    <a:pt x="136613" y="330"/>
                  </a:lnTo>
                  <a:lnTo>
                    <a:pt x="141389" y="1727"/>
                  </a:lnTo>
                  <a:lnTo>
                    <a:pt x="144665" y="6032"/>
                  </a:lnTo>
                  <a:lnTo>
                    <a:pt x="147980" y="10363"/>
                  </a:lnTo>
                  <a:lnTo>
                    <a:pt x="148018" y="14757"/>
                  </a:lnTo>
                  <a:lnTo>
                    <a:pt x="148018" y="19723"/>
                  </a:lnTo>
                </a:path>
              </a:pathLst>
            </a:custGeom>
            <a:ln w="3175">
              <a:solidFill>
                <a:srgbClr val="53555A"/>
              </a:solidFill>
            </a:ln>
          </p:spPr>
          <p:txBody>
            <a:bodyPr wrap="square" lIns="0" tIns="0" rIns="0" bIns="0" rtlCol="0"/>
            <a:p/>
          </p:txBody>
        </p:sp>
        <p:sp>
          <p:nvSpPr>
            <p:cNvPr id="3" name="object 6"/>
            <p:cNvSpPr/>
            <p:nvPr/>
          </p:nvSpPr>
          <p:spPr>
            <a:xfrm>
              <a:off x="881091" y="424271"/>
              <a:ext cx="635" cy="73025"/>
            </a:xfrm>
            <a:custGeom>
              <a:avLst/>
              <a:gdLst/>
              <a:ahLst/>
              <a:cxnLst/>
              <a:rect l="l" t="t" r="r" b="b"/>
              <a:pathLst>
                <a:path w="634" h="73025">
                  <a:moveTo>
                    <a:pt x="63" y="0"/>
                  </a:moveTo>
                  <a:lnTo>
                    <a:pt x="63" y="0"/>
                  </a:lnTo>
                  <a:lnTo>
                    <a:pt x="63" y="72339"/>
                  </a:lnTo>
                </a:path>
              </a:pathLst>
            </a:custGeom>
            <a:ln w="3175">
              <a:solidFill>
                <a:srgbClr val="53555A"/>
              </a:solidFill>
            </a:ln>
          </p:spPr>
          <p:txBody>
            <a:bodyPr wrap="square" lIns="0" tIns="0" rIns="0" bIns="0" rtlCol="0"/>
            <a:p/>
          </p:txBody>
        </p:sp>
        <p:sp>
          <p:nvSpPr>
            <p:cNvPr id="7" name="object 7"/>
            <p:cNvSpPr/>
            <p:nvPr/>
          </p:nvSpPr>
          <p:spPr>
            <a:xfrm>
              <a:off x="733517" y="485024"/>
              <a:ext cx="0" cy="12065"/>
            </a:xfrm>
            <a:custGeom>
              <a:avLst/>
              <a:gdLst/>
              <a:ahLst/>
              <a:cxnLst/>
              <a:rect l="l" t="t" r="r" b="b"/>
              <a:pathLst>
                <a:path h="12065">
                  <a:moveTo>
                    <a:pt x="0" y="11671"/>
                  </a:moveTo>
                  <a:lnTo>
                    <a:pt x="0" y="0"/>
                  </a:lnTo>
                </a:path>
                <a:path h="12065">
                  <a:moveTo>
                    <a:pt x="0" y="11671"/>
                  </a:moveTo>
                  <a:lnTo>
                    <a:pt x="0" y="11671"/>
                  </a:lnTo>
                </a:path>
              </a:pathLst>
            </a:custGeom>
            <a:ln w="3175">
              <a:solidFill>
                <a:srgbClr val="53555A"/>
              </a:solidFill>
            </a:ln>
          </p:spPr>
          <p:txBody>
            <a:bodyPr wrap="square" lIns="0" tIns="0" rIns="0" bIns="0" rtlCol="0"/>
            <a:p/>
          </p:txBody>
        </p:sp>
        <p:sp>
          <p:nvSpPr>
            <p:cNvPr id="9" name="object 8"/>
            <p:cNvSpPr/>
            <p:nvPr/>
          </p:nvSpPr>
          <p:spPr>
            <a:xfrm>
              <a:off x="733555" y="489347"/>
              <a:ext cx="147955" cy="0"/>
            </a:xfrm>
            <a:custGeom>
              <a:avLst/>
              <a:gdLst/>
              <a:ahLst/>
              <a:cxnLst/>
              <a:rect l="l" t="t" r="r" b="b"/>
              <a:pathLst>
                <a:path w="147955">
                  <a:moveTo>
                    <a:pt x="147599" y="0"/>
                  </a:moveTo>
                  <a:lnTo>
                    <a:pt x="0" y="0"/>
                  </a:lnTo>
                </a:path>
              </a:pathLst>
            </a:custGeom>
            <a:ln w="3175">
              <a:solidFill>
                <a:srgbClr val="53555A"/>
              </a:solidFill>
            </a:ln>
          </p:spPr>
          <p:txBody>
            <a:bodyPr wrap="square" lIns="0" tIns="0" rIns="0" bIns="0" rtlCol="0"/>
            <a:p/>
          </p:txBody>
        </p:sp>
        <p:sp>
          <p:nvSpPr>
            <p:cNvPr id="10" name="object 9"/>
            <p:cNvSpPr/>
            <p:nvPr/>
          </p:nvSpPr>
          <p:spPr>
            <a:xfrm>
              <a:off x="910969" y="283397"/>
              <a:ext cx="635" cy="212090"/>
            </a:xfrm>
            <a:custGeom>
              <a:avLst/>
              <a:gdLst/>
              <a:ahLst/>
              <a:cxnLst/>
              <a:rect l="l" t="t" r="r" b="b"/>
              <a:pathLst>
                <a:path w="634" h="212090">
                  <a:moveTo>
                    <a:pt x="0" y="212001"/>
                  </a:moveTo>
                  <a:lnTo>
                    <a:pt x="0" y="211912"/>
                  </a:lnTo>
                  <a:lnTo>
                    <a:pt x="0" y="105994"/>
                  </a:lnTo>
                  <a:lnTo>
                    <a:pt x="0" y="0"/>
                  </a:lnTo>
                </a:path>
              </a:pathLst>
            </a:custGeom>
            <a:ln w="3175">
              <a:solidFill>
                <a:srgbClr val="53555A"/>
              </a:solidFill>
            </a:ln>
          </p:spPr>
          <p:txBody>
            <a:bodyPr wrap="square" lIns="0" tIns="0" rIns="0" bIns="0" rtlCol="0"/>
            <a:p/>
          </p:txBody>
        </p:sp>
        <p:sp>
          <p:nvSpPr>
            <p:cNvPr id="11" name="object 10"/>
            <p:cNvSpPr/>
            <p:nvPr/>
          </p:nvSpPr>
          <p:spPr>
            <a:xfrm>
              <a:off x="909680" y="495400"/>
              <a:ext cx="1905" cy="1905"/>
            </a:xfrm>
            <a:custGeom>
              <a:avLst/>
              <a:gdLst/>
              <a:ahLst/>
              <a:cxnLst/>
              <a:rect l="l" t="t" r="r" b="b"/>
              <a:pathLst>
                <a:path w="1905" h="1904">
                  <a:moveTo>
                    <a:pt x="0" y="1295"/>
                  </a:moveTo>
                  <a:lnTo>
                    <a:pt x="723" y="1295"/>
                  </a:lnTo>
                  <a:lnTo>
                    <a:pt x="1295" y="711"/>
                  </a:lnTo>
                  <a:lnTo>
                    <a:pt x="1295" y="0"/>
                  </a:lnTo>
                </a:path>
              </a:pathLst>
            </a:custGeom>
            <a:ln w="3175">
              <a:solidFill>
                <a:srgbClr val="53555A"/>
              </a:solidFill>
            </a:ln>
          </p:spPr>
          <p:txBody>
            <a:bodyPr wrap="square" lIns="0" tIns="0" rIns="0" bIns="0" rtlCol="0"/>
            <a:p/>
          </p:txBody>
        </p:sp>
        <p:sp>
          <p:nvSpPr>
            <p:cNvPr id="12" name="object 11"/>
            <p:cNvSpPr/>
            <p:nvPr/>
          </p:nvSpPr>
          <p:spPr>
            <a:xfrm>
              <a:off x="909674" y="282091"/>
              <a:ext cx="1905" cy="1905"/>
            </a:xfrm>
            <a:custGeom>
              <a:avLst/>
              <a:gdLst/>
              <a:ahLst/>
              <a:cxnLst/>
              <a:rect l="l" t="t" r="r" b="b"/>
              <a:pathLst>
                <a:path w="1905" h="1904">
                  <a:moveTo>
                    <a:pt x="1295" y="1308"/>
                  </a:moveTo>
                  <a:lnTo>
                    <a:pt x="1295" y="584"/>
                  </a:lnTo>
                  <a:lnTo>
                    <a:pt x="723" y="0"/>
                  </a:lnTo>
                  <a:lnTo>
                    <a:pt x="0" y="0"/>
                  </a:lnTo>
                </a:path>
              </a:pathLst>
            </a:custGeom>
            <a:ln w="3175">
              <a:solidFill>
                <a:srgbClr val="53555A"/>
              </a:solidFill>
            </a:ln>
          </p:spPr>
          <p:txBody>
            <a:bodyPr wrap="square" lIns="0" tIns="0" rIns="0" bIns="0" rtlCol="0"/>
            <a:p/>
          </p:txBody>
        </p:sp>
        <p:sp>
          <p:nvSpPr>
            <p:cNvPr id="13" name="object 12"/>
            <p:cNvSpPr/>
            <p:nvPr/>
          </p:nvSpPr>
          <p:spPr>
            <a:xfrm>
              <a:off x="641205" y="283397"/>
              <a:ext cx="635" cy="212090"/>
            </a:xfrm>
            <a:custGeom>
              <a:avLst/>
              <a:gdLst/>
              <a:ahLst/>
              <a:cxnLst/>
              <a:rect l="l" t="t" r="r" b="b"/>
              <a:pathLst>
                <a:path w="634" h="212090">
                  <a:moveTo>
                    <a:pt x="63" y="212001"/>
                  </a:moveTo>
                  <a:lnTo>
                    <a:pt x="63" y="211912"/>
                  </a:lnTo>
                  <a:lnTo>
                    <a:pt x="63" y="105994"/>
                  </a:lnTo>
                  <a:lnTo>
                    <a:pt x="63" y="0"/>
                  </a:lnTo>
                </a:path>
              </a:pathLst>
            </a:custGeom>
            <a:ln w="3175">
              <a:solidFill>
                <a:srgbClr val="53555A"/>
              </a:solidFill>
            </a:ln>
          </p:spPr>
          <p:txBody>
            <a:bodyPr wrap="square" lIns="0" tIns="0" rIns="0" bIns="0" rtlCol="0"/>
            <a:p/>
          </p:txBody>
        </p:sp>
        <p:sp>
          <p:nvSpPr>
            <p:cNvPr id="16" name="object 13"/>
            <p:cNvSpPr/>
            <p:nvPr/>
          </p:nvSpPr>
          <p:spPr>
            <a:xfrm>
              <a:off x="641268" y="282091"/>
              <a:ext cx="1905" cy="1905"/>
            </a:xfrm>
            <a:custGeom>
              <a:avLst/>
              <a:gdLst/>
              <a:ahLst/>
              <a:cxnLst/>
              <a:rect l="l" t="t" r="r" b="b"/>
              <a:pathLst>
                <a:path w="1904" h="1904">
                  <a:moveTo>
                    <a:pt x="0" y="1308"/>
                  </a:moveTo>
                  <a:lnTo>
                    <a:pt x="0" y="584"/>
                  </a:lnTo>
                  <a:lnTo>
                    <a:pt x="584" y="0"/>
                  </a:lnTo>
                  <a:lnTo>
                    <a:pt x="1308" y="0"/>
                  </a:lnTo>
                </a:path>
              </a:pathLst>
            </a:custGeom>
            <a:ln w="3175">
              <a:solidFill>
                <a:srgbClr val="53555A"/>
              </a:solidFill>
            </a:ln>
          </p:spPr>
          <p:txBody>
            <a:bodyPr wrap="square" lIns="0" tIns="0" rIns="0" bIns="0" rtlCol="0"/>
            <a:p/>
          </p:txBody>
        </p:sp>
        <p:sp>
          <p:nvSpPr>
            <p:cNvPr id="17" name="object 14"/>
            <p:cNvSpPr/>
            <p:nvPr/>
          </p:nvSpPr>
          <p:spPr>
            <a:xfrm>
              <a:off x="641268" y="495399"/>
              <a:ext cx="1905" cy="1905"/>
            </a:xfrm>
            <a:custGeom>
              <a:avLst/>
              <a:gdLst/>
              <a:ahLst/>
              <a:cxnLst/>
              <a:rect l="l" t="t" r="r" b="b"/>
              <a:pathLst>
                <a:path w="1904" h="1904">
                  <a:moveTo>
                    <a:pt x="0" y="0"/>
                  </a:moveTo>
                  <a:lnTo>
                    <a:pt x="0" y="711"/>
                  </a:lnTo>
                  <a:lnTo>
                    <a:pt x="584" y="1295"/>
                  </a:lnTo>
                  <a:lnTo>
                    <a:pt x="1308" y="1295"/>
                  </a:lnTo>
                </a:path>
              </a:pathLst>
            </a:custGeom>
            <a:ln w="3175">
              <a:solidFill>
                <a:srgbClr val="53555A"/>
              </a:solidFill>
            </a:ln>
          </p:spPr>
          <p:txBody>
            <a:bodyPr wrap="square" lIns="0" tIns="0" rIns="0" bIns="0" rtlCol="0"/>
            <a:p/>
          </p:txBody>
        </p:sp>
        <p:sp>
          <p:nvSpPr>
            <p:cNvPr id="20" name="object 15"/>
            <p:cNvSpPr/>
            <p:nvPr/>
          </p:nvSpPr>
          <p:spPr>
            <a:xfrm>
              <a:off x="642570" y="282097"/>
              <a:ext cx="267335" cy="0"/>
            </a:xfrm>
            <a:custGeom>
              <a:avLst/>
              <a:gdLst/>
              <a:ahLst/>
              <a:cxnLst/>
              <a:rect l="l" t="t" r="r" b="b"/>
              <a:pathLst>
                <a:path w="267334">
                  <a:moveTo>
                    <a:pt x="0" y="0"/>
                  </a:moveTo>
                  <a:lnTo>
                    <a:pt x="267106" y="0"/>
                  </a:lnTo>
                </a:path>
              </a:pathLst>
            </a:custGeom>
            <a:ln w="3175">
              <a:solidFill>
                <a:srgbClr val="53555A"/>
              </a:solidFill>
            </a:ln>
          </p:spPr>
          <p:txBody>
            <a:bodyPr wrap="square" lIns="0" tIns="0" rIns="0" bIns="0" rtlCol="0"/>
            <a:p/>
          </p:txBody>
        </p:sp>
        <p:sp>
          <p:nvSpPr>
            <p:cNvPr id="22" name="object 16"/>
            <p:cNvSpPr/>
            <p:nvPr/>
          </p:nvSpPr>
          <p:spPr>
            <a:xfrm>
              <a:off x="642570" y="496695"/>
              <a:ext cx="91440" cy="0"/>
            </a:xfrm>
            <a:custGeom>
              <a:avLst/>
              <a:gdLst/>
              <a:ahLst/>
              <a:cxnLst/>
              <a:rect l="l" t="t" r="r" b="b"/>
              <a:pathLst>
                <a:path w="91440">
                  <a:moveTo>
                    <a:pt x="0" y="0"/>
                  </a:moveTo>
                  <a:lnTo>
                    <a:pt x="90944" y="0"/>
                  </a:lnTo>
                </a:path>
              </a:pathLst>
            </a:custGeom>
            <a:ln w="3175">
              <a:solidFill>
                <a:srgbClr val="53555A"/>
              </a:solidFill>
            </a:ln>
          </p:spPr>
          <p:txBody>
            <a:bodyPr wrap="square" lIns="0" tIns="0" rIns="0" bIns="0" rtlCol="0"/>
            <a:p/>
          </p:txBody>
        </p:sp>
        <p:sp>
          <p:nvSpPr>
            <p:cNvPr id="23" name="object 17"/>
            <p:cNvSpPr/>
            <p:nvPr/>
          </p:nvSpPr>
          <p:spPr>
            <a:xfrm>
              <a:off x="881155" y="496695"/>
              <a:ext cx="28575" cy="0"/>
            </a:xfrm>
            <a:custGeom>
              <a:avLst/>
              <a:gdLst/>
              <a:ahLst/>
              <a:cxnLst/>
              <a:rect l="l" t="t" r="r" b="b"/>
              <a:pathLst>
                <a:path w="28575">
                  <a:moveTo>
                    <a:pt x="0" y="0"/>
                  </a:moveTo>
                  <a:lnTo>
                    <a:pt x="28524" y="0"/>
                  </a:lnTo>
                </a:path>
              </a:pathLst>
            </a:custGeom>
            <a:ln w="3175">
              <a:solidFill>
                <a:srgbClr val="53555A"/>
              </a:solidFill>
            </a:ln>
          </p:spPr>
          <p:txBody>
            <a:bodyPr wrap="square" lIns="0" tIns="0" rIns="0" bIns="0" rtlCol="0"/>
            <a:p/>
          </p:txBody>
        </p:sp>
        <p:sp>
          <p:nvSpPr>
            <p:cNvPr id="24" name="object 18"/>
            <p:cNvSpPr/>
            <p:nvPr/>
          </p:nvSpPr>
          <p:spPr>
            <a:xfrm>
              <a:off x="638971" y="212204"/>
              <a:ext cx="1270" cy="344805"/>
            </a:xfrm>
            <a:custGeom>
              <a:avLst/>
              <a:gdLst/>
              <a:ahLst/>
              <a:cxnLst/>
              <a:rect l="l" t="t" r="r" b="b"/>
              <a:pathLst>
                <a:path w="1270" h="344805">
                  <a:moveTo>
                    <a:pt x="647" y="0"/>
                  </a:moveTo>
                  <a:lnTo>
                    <a:pt x="0" y="344436"/>
                  </a:lnTo>
                </a:path>
              </a:pathLst>
            </a:custGeom>
            <a:ln w="3175">
              <a:solidFill>
                <a:srgbClr val="53555A"/>
              </a:solidFill>
            </a:ln>
          </p:spPr>
          <p:txBody>
            <a:bodyPr wrap="square" lIns="0" tIns="0" rIns="0" bIns="0" rtlCol="0"/>
            <a:p/>
          </p:txBody>
        </p:sp>
        <p:sp>
          <p:nvSpPr>
            <p:cNvPr id="25" name="object 19"/>
            <p:cNvSpPr/>
            <p:nvPr/>
          </p:nvSpPr>
          <p:spPr>
            <a:xfrm>
              <a:off x="622726" y="212210"/>
              <a:ext cx="17145" cy="0"/>
            </a:xfrm>
            <a:custGeom>
              <a:avLst/>
              <a:gdLst/>
              <a:ahLst/>
              <a:cxnLst/>
              <a:rect l="l" t="t" r="r" b="b"/>
              <a:pathLst>
                <a:path w="17145">
                  <a:moveTo>
                    <a:pt x="0" y="0"/>
                  </a:moveTo>
                  <a:lnTo>
                    <a:pt x="16891" y="0"/>
                  </a:lnTo>
                </a:path>
              </a:pathLst>
            </a:custGeom>
            <a:ln w="3175">
              <a:solidFill>
                <a:srgbClr val="53555A"/>
              </a:solidFill>
            </a:ln>
          </p:spPr>
          <p:txBody>
            <a:bodyPr wrap="square" lIns="0" tIns="0" rIns="0" bIns="0" rtlCol="0"/>
            <a:p/>
          </p:txBody>
        </p:sp>
        <p:sp>
          <p:nvSpPr>
            <p:cNvPr id="26" name="object 20"/>
            <p:cNvSpPr/>
            <p:nvPr/>
          </p:nvSpPr>
          <p:spPr>
            <a:xfrm>
              <a:off x="622094" y="212199"/>
              <a:ext cx="17145" cy="344805"/>
            </a:xfrm>
            <a:custGeom>
              <a:avLst/>
              <a:gdLst/>
              <a:ahLst/>
              <a:cxnLst/>
              <a:rect l="l" t="t" r="r" b="b"/>
              <a:pathLst>
                <a:path w="17145" h="344805">
                  <a:moveTo>
                    <a:pt x="0" y="344436"/>
                  </a:moveTo>
                  <a:lnTo>
                    <a:pt x="16878" y="344436"/>
                  </a:lnTo>
                </a:path>
                <a:path w="17145" h="344805">
                  <a:moveTo>
                    <a:pt x="0" y="344436"/>
                  </a:moveTo>
                  <a:lnTo>
                    <a:pt x="635" y="0"/>
                  </a:lnTo>
                </a:path>
              </a:pathLst>
            </a:custGeom>
            <a:ln w="3175">
              <a:solidFill>
                <a:srgbClr val="53555A"/>
              </a:solidFill>
            </a:ln>
          </p:spPr>
          <p:txBody>
            <a:bodyPr wrap="square" lIns="0" tIns="0" rIns="0" bIns="0" rtlCol="0"/>
            <a:p/>
          </p:txBody>
        </p:sp>
        <p:sp>
          <p:nvSpPr>
            <p:cNvPr id="27" name="object 21"/>
            <p:cNvSpPr/>
            <p:nvPr/>
          </p:nvSpPr>
          <p:spPr>
            <a:xfrm>
              <a:off x="597811" y="277136"/>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28" name="object 22"/>
            <p:cNvSpPr/>
            <p:nvPr/>
          </p:nvSpPr>
          <p:spPr>
            <a:xfrm>
              <a:off x="597811" y="254669"/>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29" name="object 23"/>
            <p:cNvSpPr/>
            <p:nvPr/>
          </p:nvSpPr>
          <p:spPr>
            <a:xfrm>
              <a:off x="597811" y="232209"/>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0" name="object 24"/>
            <p:cNvSpPr/>
            <p:nvPr/>
          </p:nvSpPr>
          <p:spPr>
            <a:xfrm>
              <a:off x="597811" y="299454"/>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1" name="object 25"/>
            <p:cNvSpPr/>
            <p:nvPr/>
          </p:nvSpPr>
          <p:spPr>
            <a:xfrm>
              <a:off x="597811" y="321765"/>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2" name="object 26"/>
            <p:cNvSpPr/>
            <p:nvPr/>
          </p:nvSpPr>
          <p:spPr>
            <a:xfrm>
              <a:off x="597811" y="344084"/>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3" name="object 27"/>
            <p:cNvSpPr/>
            <p:nvPr/>
          </p:nvSpPr>
          <p:spPr>
            <a:xfrm>
              <a:off x="597811" y="366396"/>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4" name="object 28"/>
            <p:cNvSpPr/>
            <p:nvPr/>
          </p:nvSpPr>
          <p:spPr>
            <a:xfrm>
              <a:off x="597811" y="388707"/>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5" name="object 29"/>
            <p:cNvSpPr/>
            <p:nvPr/>
          </p:nvSpPr>
          <p:spPr>
            <a:xfrm>
              <a:off x="597811" y="411026"/>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6" name="object 30"/>
            <p:cNvSpPr/>
            <p:nvPr/>
          </p:nvSpPr>
          <p:spPr>
            <a:xfrm>
              <a:off x="597811" y="433337"/>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7" name="object 31"/>
            <p:cNvSpPr/>
            <p:nvPr/>
          </p:nvSpPr>
          <p:spPr>
            <a:xfrm>
              <a:off x="597811" y="455655"/>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8" name="object 32"/>
            <p:cNvSpPr/>
            <p:nvPr/>
          </p:nvSpPr>
          <p:spPr>
            <a:xfrm>
              <a:off x="597811" y="477968"/>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39" name="object 33"/>
            <p:cNvSpPr/>
            <p:nvPr/>
          </p:nvSpPr>
          <p:spPr>
            <a:xfrm>
              <a:off x="597811" y="500285"/>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40" name="object 34"/>
            <p:cNvSpPr/>
            <p:nvPr/>
          </p:nvSpPr>
          <p:spPr>
            <a:xfrm>
              <a:off x="597811" y="522752"/>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41" name="object 35"/>
            <p:cNvSpPr/>
            <p:nvPr/>
          </p:nvSpPr>
          <p:spPr>
            <a:xfrm>
              <a:off x="597811" y="545213"/>
              <a:ext cx="24765" cy="9525"/>
            </a:xfrm>
            <a:custGeom>
              <a:avLst/>
              <a:gdLst/>
              <a:ahLst/>
              <a:cxnLst/>
              <a:rect l="l" t="t" r="r" b="b"/>
              <a:pathLst>
                <a:path w="24765" h="9525">
                  <a:moveTo>
                    <a:pt x="24282" y="0"/>
                  </a:moveTo>
                  <a:lnTo>
                    <a:pt x="0" y="9055"/>
                  </a:lnTo>
                </a:path>
              </a:pathLst>
            </a:custGeom>
            <a:ln w="3175">
              <a:solidFill>
                <a:srgbClr val="53555A"/>
              </a:solidFill>
            </a:ln>
          </p:spPr>
          <p:txBody>
            <a:bodyPr wrap="square" lIns="0" tIns="0" rIns="0" bIns="0" rtlCol="0"/>
            <a:p/>
          </p:txBody>
        </p:sp>
        <p:sp>
          <p:nvSpPr>
            <p:cNvPr id="42" name="object 36"/>
            <p:cNvSpPr/>
            <p:nvPr/>
          </p:nvSpPr>
          <p:spPr>
            <a:xfrm>
              <a:off x="777503" y="263397"/>
              <a:ext cx="523875" cy="154940"/>
            </a:xfrm>
            <a:custGeom>
              <a:avLst/>
              <a:gdLst/>
              <a:ahLst/>
              <a:cxnLst/>
              <a:rect l="l" t="t" r="r" b="b"/>
              <a:pathLst>
                <a:path w="523875" h="154940">
                  <a:moveTo>
                    <a:pt x="352427" y="0"/>
                  </a:moveTo>
                  <a:lnTo>
                    <a:pt x="326648" y="1338"/>
                  </a:lnTo>
                  <a:lnTo>
                    <a:pt x="291279" y="2803"/>
                  </a:lnTo>
                  <a:lnTo>
                    <a:pt x="252839" y="5054"/>
                  </a:lnTo>
                  <a:lnTo>
                    <a:pt x="196385" y="12660"/>
                  </a:lnTo>
                  <a:lnTo>
                    <a:pt x="142839" y="25243"/>
                  </a:lnTo>
                  <a:lnTo>
                    <a:pt x="94574" y="38530"/>
                  </a:lnTo>
                  <a:lnTo>
                    <a:pt x="51984" y="51617"/>
                  </a:lnTo>
                  <a:lnTo>
                    <a:pt x="34723" y="56515"/>
                  </a:lnTo>
                  <a:lnTo>
                    <a:pt x="12738" y="61074"/>
                  </a:lnTo>
                  <a:lnTo>
                    <a:pt x="2143" y="64704"/>
                  </a:lnTo>
                  <a:lnTo>
                    <a:pt x="0" y="69304"/>
                  </a:lnTo>
                  <a:lnTo>
                    <a:pt x="3367" y="76771"/>
                  </a:lnTo>
                  <a:lnTo>
                    <a:pt x="6752" y="82704"/>
                  </a:lnTo>
                  <a:lnTo>
                    <a:pt x="18361" y="90365"/>
                  </a:lnTo>
                  <a:lnTo>
                    <a:pt x="44088" y="94489"/>
                  </a:lnTo>
                  <a:lnTo>
                    <a:pt x="89829" y="89814"/>
                  </a:lnTo>
                  <a:lnTo>
                    <a:pt x="158396" y="79082"/>
                  </a:lnTo>
                  <a:lnTo>
                    <a:pt x="241987" y="70040"/>
                  </a:lnTo>
                  <a:lnTo>
                    <a:pt x="277713" y="76142"/>
                  </a:lnTo>
                  <a:lnTo>
                    <a:pt x="288425" y="77509"/>
                  </a:lnTo>
                  <a:lnTo>
                    <a:pt x="301855" y="78854"/>
                  </a:lnTo>
                  <a:lnTo>
                    <a:pt x="523483" y="154368"/>
                  </a:lnTo>
                  <a:lnTo>
                    <a:pt x="505441" y="135108"/>
                  </a:lnTo>
                  <a:lnTo>
                    <a:pt x="457571" y="79719"/>
                  </a:lnTo>
                  <a:lnTo>
                    <a:pt x="432729" y="53187"/>
                  </a:lnTo>
                  <a:lnTo>
                    <a:pt x="410261" y="31237"/>
                  </a:lnTo>
                  <a:lnTo>
                    <a:pt x="390030" y="13968"/>
                  </a:lnTo>
                  <a:lnTo>
                    <a:pt x="371073" y="3011"/>
                  </a:lnTo>
                  <a:lnTo>
                    <a:pt x="352427" y="0"/>
                  </a:lnTo>
                  <a:close/>
                </a:path>
              </a:pathLst>
            </a:custGeom>
            <a:solidFill>
              <a:srgbClr val="FFFFFF"/>
            </a:solidFill>
          </p:spPr>
          <p:txBody>
            <a:bodyPr wrap="square" lIns="0" tIns="0" rIns="0" bIns="0" rtlCol="0"/>
            <a:p/>
          </p:txBody>
        </p:sp>
        <p:sp>
          <p:nvSpPr>
            <p:cNvPr id="43" name="object 37"/>
            <p:cNvSpPr/>
            <p:nvPr/>
          </p:nvSpPr>
          <p:spPr>
            <a:xfrm>
              <a:off x="777503" y="263397"/>
              <a:ext cx="523875" cy="154940"/>
            </a:xfrm>
            <a:custGeom>
              <a:avLst/>
              <a:gdLst/>
              <a:ahLst/>
              <a:cxnLst/>
              <a:rect l="l" t="t" r="r" b="b"/>
              <a:pathLst>
                <a:path w="523875" h="154940">
                  <a:moveTo>
                    <a:pt x="523483" y="154368"/>
                  </a:moveTo>
                  <a:lnTo>
                    <a:pt x="505441" y="135108"/>
                  </a:lnTo>
                  <a:lnTo>
                    <a:pt x="482640" y="108626"/>
                  </a:lnTo>
                  <a:lnTo>
                    <a:pt x="457571" y="79719"/>
                  </a:lnTo>
                  <a:lnTo>
                    <a:pt x="410261" y="31237"/>
                  </a:lnTo>
                  <a:lnTo>
                    <a:pt x="371073" y="3011"/>
                  </a:lnTo>
                  <a:lnTo>
                    <a:pt x="352427" y="0"/>
                  </a:lnTo>
                  <a:lnTo>
                    <a:pt x="326648" y="1338"/>
                  </a:lnTo>
                  <a:lnTo>
                    <a:pt x="291279" y="2803"/>
                  </a:lnTo>
                  <a:lnTo>
                    <a:pt x="252839" y="5054"/>
                  </a:lnTo>
                  <a:lnTo>
                    <a:pt x="196385" y="12660"/>
                  </a:lnTo>
                  <a:lnTo>
                    <a:pt x="142839" y="25243"/>
                  </a:lnTo>
                  <a:lnTo>
                    <a:pt x="94574" y="38530"/>
                  </a:lnTo>
                  <a:lnTo>
                    <a:pt x="72665" y="45269"/>
                  </a:lnTo>
                  <a:lnTo>
                    <a:pt x="51984" y="51617"/>
                  </a:lnTo>
                  <a:lnTo>
                    <a:pt x="34723" y="56515"/>
                  </a:lnTo>
                  <a:lnTo>
                    <a:pt x="12738" y="61074"/>
                  </a:lnTo>
                  <a:lnTo>
                    <a:pt x="2143" y="64704"/>
                  </a:lnTo>
                  <a:lnTo>
                    <a:pt x="44088" y="94489"/>
                  </a:lnTo>
                  <a:lnTo>
                    <a:pt x="89829" y="89814"/>
                  </a:lnTo>
                  <a:lnTo>
                    <a:pt x="158396" y="79082"/>
                  </a:lnTo>
                  <a:lnTo>
                    <a:pt x="241987" y="70040"/>
                  </a:lnTo>
                  <a:lnTo>
                    <a:pt x="264104" y="73928"/>
                  </a:lnTo>
                  <a:lnTo>
                    <a:pt x="277713" y="76142"/>
                  </a:lnTo>
                  <a:lnTo>
                    <a:pt x="288425" y="77509"/>
                  </a:lnTo>
                  <a:lnTo>
                    <a:pt x="301855" y="78854"/>
                  </a:lnTo>
                </a:path>
              </a:pathLst>
            </a:custGeom>
            <a:ln w="3175">
              <a:solidFill>
                <a:srgbClr val="53555A"/>
              </a:solidFill>
            </a:ln>
          </p:spPr>
          <p:txBody>
            <a:bodyPr wrap="square" lIns="0" tIns="0" rIns="0" bIns="0" rtlCol="0"/>
            <a:p/>
          </p:txBody>
        </p:sp>
        <p:sp>
          <p:nvSpPr>
            <p:cNvPr id="44" name="object 38"/>
            <p:cNvSpPr/>
            <p:nvPr/>
          </p:nvSpPr>
          <p:spPr>
            <a:xfrm>
              <a:off x="882502" y="407503"/>
              <a:ext cx="420370" cy="156210"/>
            </a:xfrm>
            <a:custGeom>
              <a:avLst/>
              <a:gdLst/>
              <a:ahLst/>
              <a:cxnLst/>
              <a:rect l="l" t="t" r="r" b="b"/>
              <a:pathLst>
                <a:path w="420369" h="156209">
                  <a:moveTo>
                    <a:pt x="201431" y="0"/>
                  </a:moveTo>
                  <a:lnTo>
                    <a:pt x="146042" y="23622"/>
                  </a:lnTo>
                  <a:lnTo>
                    <a:pt x="88757" y="34442"/>
                  </a:lnTo>
                  <a:lnTo>
                    <a:pt x="71258" y="36278"/>
                  </a:lnTo>
                  <a:lnTo>
                    <a:pt x="54611" y="40571"/>
                  </a:lnTo>
                  <a:lnTo>
                    <a:pt x="37695" y="47752"/>
                  </a:lnTo>
                  <a:lnTo>
                    <a:pt x="19389" y="58254"/>
                  </a:lnTo>
                  <a:lnTo>
                    <a:pt x="3942" y="73154"/>
                  </a:lnTo>
                  <a:lnTo>
                    <a:pt x="0" y="86839"/>
                  </a:lnTo>
                  <a:lnTo>
                    <a:pt x="1833" y="96852"/>
                  </a:lnTo>
                  <a:lnTo>
                    <a:pt x="3717" y="100736"/>
                  </a:lnTo>
                  <a:lnTo>
                    <a:pt x="6141" y="103308"/>
                  </a:lnTo>
                  <a:lnTo>
                    <a:pt x="10877" y="105884"/>
                  </a:lnTo>
                  <a:lnTo>
                    <a:pt x="18466" y="107410"/>
                  </a:lnTo>
                  <a:lnTo>
                    <a:pt x="29448" y="106832"/>
                  </a:lnTo>
                  <a:lnTo>
                    <a:pt x="52092" y="103262"/>
                  </a:lnTo>
                  <a:lnTo>
                    <a:pt x="58101" y="102572"/>
                  </a:lnTo>
                  <a:lnTo>
                    <a:pt x="64639" y="102273"/>
                  </a:lnTo>
                  <a:lnTo>
                    <a:pt x="74404" y="102459"/>
                  </a:lnTo>
                  <a:lnTo>
                    <a:pt x="98897" y="103646"/>
                  </a:lnTo>
                  <a:lnTo>
                    <a:pt x="112277" y="103568"/>
                  </a:lnTo>
                  <a:lnTo>
                    <a:pt x="134596" y="102735"/>
                  </a:lnTo>
                  <a:lnTo>
                    <a:pt x="143386" y="102880"/>
                  </a:lnTo>
                  <a:lnTo>
                    <a:pt x="152523" y="103644"/>
                  </a:lnTo>
                  <a:lnTo>
                    <a:pt x="210727" y="118745"/>
                  </a:lnTo>
                  <a:lnTo>
                    <a:pt x="244386" y="130487"/>
                  </a:lnTo>
                  <a:lnTo>
                    <a:pt x="261273" y="136484"/>
                  </a:lnTo>
                  <a:lnTo>
                    <a:pt x="280806" y="141859"/>
                  </a:lnTo>
                  <a:lnTo>
                    <a:pt x="308118" y="145901"/>
                  </a:lnTo>
                  <a:lnTo>
                    <a:pt x="377182" y="150572"/>
                  </a:lnTo>
                  <a:lnTo>
                    <a:pt x="420011" y="155651"/>
                  </a:lnTo>
                  <a:lnTo>
                    <a:pt x="201431" y="0"/>
                  </a:lnTo>
                  <a:close/>
                </a:path>
              </a:pathLst>
            </a:custGeom>
            <a:solidFill>
              <a:srgbClr val="FFFFFF"/>
            </a:solidFill>
          </p:spPr>
          <p:txBody>
            <a:bodyPr wrap="square" lIns="0" tIns="0" rIns="0" bIns="0" rtlCol="0"/>
            <a:p/>
          </p:txBody>
        </p:sp>
        <p:sp>
          <p:nvSpPr>
            <p:cNvPr id="45" name="object 39"/>
            <p:cNvSpPr/>
            <p:nvPr/>
          </p:nvSpPr>
          <p:spPr>
            <a:xfrm>
              <a:off x="882502" y="407503"/>
              <a:ext cx="420370" cy="156210"/>
            </a:xfrm>
            <a:custGeom>
              <a:avLst/>
              <a:gdLst/>
              <a:ahLst/>
              <a:cxnLst/>
              <a:rect l="l" t="t" r="r" b="b"/>
              <a:pathLst>
                <a:path w="420369" h="156209">
                  <a:moveTo>
                    <a:pt x="201431" y="0"/>
                  </a:moveTo>
                  <a:lnTo>
                    <a:pt x="146042" y="23622"/>
                  </a:lnTo>
                  <a:lnTo>
                    <a:pt x="88757" y="34442"/>
                  </a:lnTo>
                  <a:lnTo>
                    <a:pt x="71258" y="36278"/>
                  </a:lnTo>
                  <a:lnTo>
                    <a:pt x="54611" y="40571"/>
                  </a:lnTo>
                  <a:lnTo>
                    <a:pt x="37695" y="47752"/>
                  </a:lnTo>
                  <a:lnTo>
                    <a:pt x="19389" y="58254"/>
                  </a:lnTo>
                  <a:lnTo>
                    <a:pt x="3942" y="73154"/>
                  </a:lnTo>
                  <a:lnTo>
                    <a:pt x="0" y="86839"/>
                  </a:lnTo>
                  <a:lnTo>
                    <a:pt x="1833" y="96852"/>
                  </a:lnTo>
                  <a:lnTo>
                    <a:pt x="3717" y="100736"/>
                  </a:lnTo>
                  <a:lnTo>
                    <a:pt x="6141" y="103308"/>
                  </a:lnTo>
                  <a:lnTo>
                    <a:pt x="10877" y="105884"/>
                  </a:lnTo>
                  <a:lnTo>
                    <a:pt x="18466" y="107410"/>
                  </a:lnTo>
                  <a:lnTo>
                    <a:pt x="29448" y="106832"/>
                  </a:lnTo>
                  <a:lnTo>
                    <a:pt x="43558" y="104596"/>
                  </a:lnTo>
                  <a:lnTo>
                    <a:pt x="52092" y="103262"/>
                  </a:lnTo>
                  <a:lnTo>
                    <a:pt x="58101" y="102572"/>
                  </a:lnTo>
                  <a:lnTo>
                    <a:pt x="64639" y="102273"/>
                  </a:lnTo>
                  <a:lnTo>
                    <a:pt x="74404" y="102459"/>
                  </a:lnTo>
                  <a:lnTo>
                    <a:pt x="86048" y="103097"/>
                  </a:lnTo>
                  <a:lnTo>
                    <a:pt x="98897" y="103646"/>
                  </a:lnTo>
                  <a:lnTo>
                    <a:pt x="112277" y="103568"/>
                  </a:lnTo>
                  <a:lnTo>
                    <a:pt x="124707" y="103024"/>
                  </a:lnTo>
                  <a:lnTo>
                    <a:pt x="134596" y="102735"/>
                  </a:lnTo>
                  <a:lnTo>
                    <a:pt x="176582" y="108980"/>
                  </a:lnTo>
                  <a:lnTo>
                    <a:pt x="228189" y="124397"/>
                  </a:lnTo>
                  <a:lnTo>
                    <a:pt x="244386" y="130487"/>
                  </a:lnTo>
                  <a:lnTo>
                    <a:pt x="261273" y="136484"/>
                  </a:lnTo>
                  <a:lnTo>
                    <a:pt x="280806" y="141859"/>
                  </a:lnTo>
                  <a:lnTo>
                    <a:pt x="308118" y="145901"/>
                  </a:lnTo>
                  <a:lnTo>
                    <a:pt x="340064" y="148064"/>
                  </a:lnTo>
                  <a:lnTo>
                    <a:pt x="377182" y="150572"/>
                  </a:lnTo>
                  <a:lnTo>
                    <a:pt x="420011" y="155651"/>
                  </a:lnTo>
                </a:path>
              </a:pathLst>
            </a:custGeom>
            <a:ln w="3175">
              <a:solidFill>
                <a:srgbClr val="53555A"/>
              </a:solidFill>
            </a:ln>
          </p:spPr>
          <p:txBody>
            <a:bodyPr wrap="square" lIns="0" tIns="0" rIns="0" bIns="0" rtlCol="0"/>
            <a:p/>
          </p:txBody>
        </p:sp>
        <p:sp>
          <p:nvSpPr>
            <p:cNvPr id="46" name="object 40"/>
            <p:cNvSpPr/>
            <p:nvPr/>
          </p:nvSpPr>
          <p:spPr>
            <a:xfrm>
              <a:off x="891165" y="473217"/>
              <a:ext cx="50800" cy="34290"/>
            </a:xfrm>
            <a:custGeom>
              <a:avLst/>
              <a:gdLst/>
              <a:ahLst/>
              <a:cxnLst/>
              <a:rect l="l" t="t" r="r" b="b"/>
              <a:pathLst>
                <a:path w="50800" h="34290">
                  <a:moveTo>
                    <a:pt x="40808" y="0"/>
                  </a:moveTo>
                  <a:lnTo>
                    <a:pt x="3546" y="14631"/>
                  </a:lnTo>
                  <a:lnTo>
                    <a:pt x="0" y="21944"/>
                  </a:lnTo>
                  <a:lnTo>
                    <a:pt x="278" y="28435"/>
                  </a:lnTo>
                  <a:lnTo>
                    <a:pt x="3749" y="32867"/>
                  </a:lnTo>
                  <a:lnTo>
                    <a:pt x="13059" y="34252"/>
                  </a:lnTo>
                  <a:lnTo>
                    <a:pt x="27214" y="33410"/>
                  </a:lnTo>
                  <a:lnTo>
                    <a:pt x="40152" y="31821"/>
                  </a:lnTo>
                  <a:lnTo>
                    <a:pt x="45812" y="30962"/>
                  </a:lnTo>
                  <a:lnTo>
                    <a:pt x="50236" y="26022"/>
                  </a:lnTo>
                  <a:lnTo>
                    <a:pt x="49601" y="15581"/>
                  </a:lnTo>
                  <a:lnTo>
                    <a:pt x="45821" y="5089"/>
                  </a:lnTo>
                  <a:lnTo>
                    <a:pt x="40808" y="0"/>
                  </a:lnTo>
                  <a:close/>
                </a:path>
              </a:pathLst>
            </a:custGeom>
            <a:solidFill>
              <a:srgbClr val="FFFFFF"/>
            </a:solidFill>
          </p:spPr>
          <p:txBody>
            <a:bodyPr wrap="square" lIns="0" tIns="0" rIns="0" bIns="0" rtlCol="0"/>
            <a:p/>
          </p:txBody>
        </p:sp>
        <p:sp>
          <p:nvSpPr>
            <p:cNvPr id="47" name="object 41"/>
            <p:cNvSpPr/>
            <p:nvPr/>
          </p:nvSpPr>
          <p:spPr>
            <a:xfrm>
              <a:off x="891165" y="473217"/>
              <a:ext cx="50800" cy="34290"/>
            </a:xfrm>
            <a:custGeom>
              <a:avLst/>
              <a:gdLst/>
              <a:ahLst/>
              <a:cxnLst/>
              <a:rect l="l" t="t" r="r" b="b"/>
              <a:pathLst>
                <a:path w="50800" h="34290">
                  <a:moveTo>
                    <a:pt x="45812" y="30962"/>
                  </a:moveTo>
                  <a:lnTo>
                    <a:pt x="50236" y="26022"/>
                  </a:lnTo>
                  <a:lnTo>
                    <a:pt x="49601" y="15581"/>
                  </a:lnTo>
                  <a:lnTo>
                    <a:pt x="45821" y="5089"/>
                  </a:lnTo>
                  <a:lnTo>
                    <a:pt x="40808" y="0"/>
                  </a:lnTo>
                  <a:lnTo>
                    <a:pt x="35711" y="38"/>
                  </a:lnTo>
                  <a:lnTo>
                    <a:pt x="0" y="21944"/>
                  </a:lnTo>
                  <a:lnTo>
                    <a:pt x="278" y="28435"/>
                  </a:lnTo>
                  <a:lnTo>
                    <a:pt x="3749" y="32867"/>
                  </a:lnTo>
                  <a:lnTo>
                    <a:pt x="13059" y="34252"/>
                  </a:lnTo>
                  <a:lnTo>
                    <a:pt x="27214" y="33410"/>
                  </a:lnTo>
                  <a:lnTo>
                    <a:pt x="40152" y="31821"/>
                  </a:lnTo>
                  <a:lnTo>
                    <a:pt x="45812" y="30962"/>
                  </a:lnTo>
                  <a:close/>
                </a:path>
              </a:pathLst>
            </a:custGeom>
            <a:ln w="3175">
              <a:solidFill>
                <a:srgbClr val="53555A"/>
              </a:solidFill>
            </a:ln>
          </p:spPr>
          <p:txBody>
            <a:bodyPr wrap="square" lIns="0" tIns="0" rIns="0" bIns="0" rtlCol="0"/>
            <a:p/>
          </p:txBody>
        </p:sp>
        <p:sp>
          <p:nvSpPr>
            <p:cNvPr id="48" name="object 42"/>
            <p:cNvSpPr/>
            <p:nvPr/>
          </p:nvSpPr>
          <p:spPr>
            <a:xfrm>
              <a:off x="1058669" y="331483"/>
              <a:ext cx="24765" cy="90170"/>
            </a:xfrm>
            <a:custGeom>
              <a:avLst/>
              <a:gdLst/>
              <a:ahLst/>
              <a:cxnLst/>
              <a:rect l="l" t="t" r="r" b="b"/>
              <a:pathLst>
                <a:path w="24765" h="90170">
                  <a:moveTo>
                    <a:pt x="21716" y="0"/>
                  </a:moveTo>
                  <a:lnTo>
                    <a:pt x="24670" y="43148"/>
                  </a:lnTo>
                  <a:lnTo>
                    <a:pt x="23393" y="66870"/>
                  </a:lnTo>
                  <a:lnTo>
                    <a:pt x="15848" y="79568"/>
                  </a:lnTo>
                  <a:lnTo>
                    <a:pt x="0" y="89649"/>
                  </a:lnTo>
                </a:path>
              </a:pathLst>
            </a:custGeom>
            <a:ln w="3175">
              <a:solidFill>
                <a:srgbClr val="53555A"/>
              </a:solidFill>
            </a:ln>
          </p:spPr>
          <p:txBody>
            <a:bodyPr wrap="square" lIns="0" tIns="0" rIns="0" bIns="0" rtlCol="0"/>
            <a:p/>
          </p:txBody>
        </p:sp>
        <p:sp>
          <p:nvSpPr>
            <p:cNvPr id="49" name="object 43"/>
            <p:cNvSpPr/>
            <p:nvPr/>
          </p:nvSpPr>
          <p:spPr>
            <a:xfrm>
              <a:off x="729648" y="154840"/>
              <a:ext cx="131445" cy="50165"/>
            </a:xfrm>
            <a:custGeom>
              <a:avLst/>
              <a:gdLst/>
              <a:ahLst/>
              <a:cxnLst/>
              <a:rect l="l" t="t" r="r" b="b"/>
              <a:pathLst>
                <a:path w="131444" h="50164">
                  <a:moveTo>
                    <a:pt x="44005" y="0"/>
                  </a:moveTo>
                  <a:lnTo>
                    <a:pt x="0" y="24968"/>
                  </a:lnTo>
                  <a:lnTo>
                    <a:pt x="44005" y="49936"/>
                  </a:lnTo>
                  <a:lnTo>
                    <a:pt x="44005" y="34709"/>
                  </a:lnTo>
                  <a:lnTo>
                    <a:pt x="131191" y="34709"/>
                  </a:lnTo>
                  <a:lnTo>
                    <a:pt x="131191" y="15214"/>
                  </a:lnTo>
                  <a:lnTo>
                    <a:pt x="44005" y="15214"/>
                  </a:lnTo>
                  <a:lnTo>
                    <a:pt x="44005" y="0"/>
                  </a:lnTo>
                  <a:close/>
                </a:path>
              </a:pathLst>
            </a:custGeom>
            <a:solidFill>
              <a:srgbClr val="53555A"/>
            </a:solidFill>
          </p:spPr>
          <p:txBody>
            <a:bodyPr wrap="square" lIns="0" tIns="0" rIns="0" bIns="0" rtlCol="0"/>
            <a:p/>
          </p:txBody>
        </p:sp>
        <p:sp>
          <p:nvSpPr>
            <p:cNvPr id="50" name="object 44"/>
            <p:cNvSpPr/>
            <p:nvPr/>
          </p:nvSpPr>
          <p:spPr>
            <a:xfrm>
              <a:off x="906247" y="244567"/>
              <a:ext cx="230504" cy="47625"/>
            </a:xfrm>
            <a:custGeom>
              <a:avLst/>
              <a:gdLst/>
              <a:ahLst/>
              <a:cxnLst/>
              <a:rect l="l" t="t" r="r" b="b"/>
              <a:pathLst>
                <a:path w="230505" h="47625">
                  <a:moveTo>
                    <a:pt x="230073" y="18857"/>
                  </a:moveTo>
                  <a:lnTo>
                    <a:pt x="216602" y="16398"/>
                  </a:lnTo>
                  <a:lnTo>
                    <a:pt x="207843" y="15282"/>
                  </a:lnTo>
                  <a:lnTo>
                    <a:pt x="199953" y="15243"/>
                  </a:lnTo>
                  <a:lnTo>
                    <a:pt x="189090" y="16013"/>
                  </a:lnTo>
                  <a:lnTo>
                    <a:pt x="168042" y="14242"/>
                  </a:lnTo>
                  <a:lnTo>
                    <a:pt x="136274" y="9591"/>
                  </a:lnTo>
                  <a:lnTo>
                    <a:pt x="107301" y="4795"/>
                  </a:lnTo>
                  <a:lnTo>
                    <a:pt x="94640" y="2589"/>
                  </a:lnTo>
                  <a:lnTo>
                    <a:pt x="80667" y="223"/>
                  </a:lnTo>
                  <a:lnTo>
                    <a:pt x="72247" y="0"/>
                  </a:lnTo>
                  <a:lnTo>
                    <a:pt x="65993" y="2426"/>
                  </a:lnTo>
                  <a:lnTo>
                    <a:pt x="58521" y="8012"/>
                  </a:lnTo>
                  <a:lnTo>
                    <a:pt x="44196" y="18299"/>
                  </a:lnTo>
                  <a:lnTo>
                    <a:pt x="24655" y="31410"/>
                  </a:lnTo>
                  <a:lnTo>
                    <a:pt x="7416" y="42689"/>
                  </a:lnTo>
                  <a:lnTo>
                    <a:pt x="0" y="47483"/>
                  </a:lnTo>
                </a:path>
              </a:pathLst>
            </a:custGeom>
            <a:ln w="3175">
              <a:solidFill>
                <a:srgbClr val="53555A"/>
              </a:solidFill>
            </a:ln>
          </p:spPr>
          <p:txBody>
            <a:bodyPr wrap="square" lIns="0" tIns="0" rIns="0" bIns="0" rtlCol="0"/>
            <a:p/>
          </p:txBody>
        </p:sp>
        <p:sp>
          <p:nvSpPr>
            <p:cNvPr id="51" name="object 45"/>
            <p:cNvSpPr/>
            <p:nvPr/>
          </p:nvSpPr>
          <p:spPr>
            <a:xfrm>
              <a:off x="779630" y="317487"/>
              <a:ext cx="41275" cy="18415"/>
            </a:xfrm>
            <a:custGeom>
              <a:avLst/>
              <a:gdLst/>
              <a:ahLst/>
              <a:cxnLst/>
              <a:rect l="l" t="t" r="r" b="b"/>
              <a:pathLst>
                <a:path w="41275" h="18414">
                  <a:moveTo>
                    <a:pt x="38569" y="0"/>
                  </a:moveTo>
                  <a:lnTo>
                    <a:pt x="40881" y="3708"/>
                  </a:lnTo>
                  <a:lnTo>
                    <a:pt x="35394" y="7213"/>
                  </a:lnTo>
                  <a:lnTo>
                    <a:pt x="29363" y="10141"/>
                  </a:lnTo>
                  <a:lnTo>
                    <a:pt x="21126" y="13242"/>
                  </a:lnTo>
                  <a:lnTo>
                    <a:pt x="13156" y="15853"/>
                  </a:lnTo>
                  <a:lnTo>
                    <a:pt x="7924" y="17310"/>
                  </a:lnTo>
                  <a:lnTo>
                    <a:pt x="5499" y="17894"/>
                  </a:lnTo>
                  <a:lnTo>
                    <a:pt x="0" y="14719"/>
                  </a:lnTo>
                  <a:lnTo>
                    <a:pt x="8686" y="10388"/>
                  </a:lnTo>
                </a:path>
              </a:pathLst>
            </a:custGeom>
            <a:ln w="3175">
              <a:solidFill>
                <a:srgbClr val="53555A"/>
              </a:solidFill>
            </a:ln>
          </p:spPr>
          <p:txBody>
            <a:bodyPr wrap="square" lIns="0" tIns="0" rIns="0" bIns="0" rtlCol="0"/>
            <a:p/>
          </p:txBody>
        </p:sp>
      </p:grpSp>
      <p:sp>
        <p:nvSpPr>
          <p:cNvPr id="52" name="文本框 51"/>
          <p:cNvSpPr txBox="1"/>
          <p:nvPr/>
        </p:nvSpPr>
        <p:spPr>
          <a:xfrm>
            <a:off x="502920" y="952500"/>
            <a:ext cx="7974330" cy="765810"/>
          </a:xfrm>
          <a:prstGeom prst="rect">
            <a:avLst/>
          </a:prstGeom>
          <a:noFill/>
        </p:spPr>
        <p:txBody>
          <a:bodyPr wrap="square" rtlCol="0" anchor="t">
            <a:spAutoFit/>
          </a:bodyPr>
          <a:p>
            <a:pPr marL="12065" marR="114300" indent="0">
              <a:lnSpc>
                <a:spcPct val="117000"/>
              </a:lnSpc>
              <a:spcBef>
                <a:spcPts val="200"/>
              </a:spcBef>
              <a:buSzPct val="80000"/>
              <a:buNone/>
              <a:tabLst>
                <a:tab pos="60960" algn="l"/>
              </a:tabLst>
            </a:pPr>
            <a:r>
              <a:rPr lang="en-US" sz="1200" spc="-10" dirty="0">
                <a:solidFill>
                  <a:schemeClr val="tx1"/>
                </a:solidFill>
                <a:latin typeface="Calibri" panose="020F0502020204030204" pitchFamily="34" charset="0"/>
                <a:cs typeface="Calibri" panose="020F0502020204030204" pitchFamily="34" charset="0"/>
                <a:sym typeface="+mn-ea"/>
              </a:rPr>
              <a:t>1. </a:t>
            </a:r>
            <a:r>
              <a:rPr sz="1200" spc="-10" dirty="0">
                <a:solidFill>
                  <a:schemeClr val="tx1"/>
                </a:solidFill>
                <a:latin typeface="Calibri" panose="020F0502020204030204" pitchFamily="34" charset="0"/>
                <a:cs typeface="Calibri" panose="020F0502020204030204" pitchFamily="34" charset="0"/>
                <a:sym typeface="+mn-ea"/>
              </a:rPr>
              <a:t>Choose</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an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appropriate</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position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make </a:t>
            </a:r>
            <a:r>
              <a:rPr sz="1200" spc="-15" dirty="0">
                <a:solidFill>
                  <a:schemeClr val="tx1"/>
                </a:solidFill>
                <a:latin typeface="Calibri" panose="020F0502020204030204" pitchFamily="34" charset="0"/>
                <a:cs typeface="Calibri" panose="020F0502020204030204" pitchFamily="34" charset="0"/>
                <a:sym typeface="+mn-ea"/>
              </a:rPr>
              <a:t>sure</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the</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surface</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is</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clean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flat.</a:t>
            </a:r>
            <a:endParaRPr sz="1200">
              <a:solidFill>
                <a:schemeClr val="tx1"/>
              </a:solidFill>
              <a:latin typeface="Calibri" panose="020F0502020204030204" pitchFamily="34" charset="0"/>
              <a:cs typeface="Calibri" panose="020F0502020204030204" pitchFamily="34" charset="0"/>
            </a:endParaRPr>
          </a:p>
          <a:p>
            <a:pPr marL="12065" marR="15240" indent="0">
              <a:lnSpc>
                <a:spcPct val="117000"/>
              </a:lnSpc>
              <a:spcBef>
                <a:spcPts val="220"/>
              </a:spcBef>
              <a:buSzPct val="80000"/>
              <a:buNone/>
              <a:tabLst>
                <a:tab pos="60960" algn="l"/>
              </a:tabLst>
            </a:pPr>
            <a:r>
              <a:rPr lang="en-US" sz="1200" dirty="0">
                <a:solidFill>
                  <a:schemeClr val="tx1"/>
                </a:solidFill>
                <a:latin typeface="Calibri" panose="020F0502020204030204" pitchFamily="34" charset="0"/>
                <a:cs typeface="Calibri" panose="020F0502020204030204" pitchFamily="34" charset="0"/>
                <a:sym typeface="+mn-ea"/>
              </a:rPr>
              <a:t>2. </a:t>
            </a:r>
            <a:r>
              <a:rPr sz="1200" dirty="0">
                <a:solidFill>
                  <a:schemeClr val="tx1"/>
                </a:solidFill>
                <a:latin typeface="Calibri" panose="020F0502020204030204" pitchFamily="34" charset="0"/>
                <a:cs typeface="Calibri" panose="020F0502020204030204" pitchFamily="34" charset="0"/>
                <a:sym typeface="+mn-ea"/>
              </a:rPr>
              <a:t>Put </a:t>
            </a:r>
            <a:r>
              <a:rPr sz="1200" spc="-10" dirty="0">
                <a:solidFill>
                  <a:schemeClr val="tx1"/>
                </a:solidFill>
                <a:latin typeface="Calibri" panose="020F0502020204030204" pitchFamily="34" charset="0"/>
                <a:cs typeface="Calibri" panose="020F0502020204030204" pitchFamily="34" charset="0"/>
                <a:sym typeface="+mn-ea"/>
              </a:rPr>
              <a:t>the </a:t>
            </a:r>
            <a:r>
              <a:rPr sz="1200" spc="-5" dirty="0">
                <a:solidFill>
                  <a:schemeClr val="tx1"/>
                </a:solidFill>
                <a:latin typeface="Calibri" panose="020F0502020204030204" pitchFamily="34" charset="0"/>
                <a:cs typeface="Calibri" panose="020F0502020204030204" pitchFamily="34" charset="0"/>
                <a:sym typeface="+mn-ea"/>
              </a:rPr>
              <a:t>sticker on </a:t>
            </a:r>
            <a:r>
              <a:rPr sz="1200" spc="-10" dirty="0">
                <a:solidFill>
                  <a:schemeClr val="tx1"/>
                </a:solidFill>
                <a:latin typeface="Calibri" panose="020F0502020204030204" pitchFamily="34" charset="0"/>
                <a:cs typeface="Calibri" panose="020F0502020204030204" pitchFamily="34" charset="0"/>
                <a:sym typeface="+mn-ea"/>
              </a:rPr>
              <a:t>the </a:t>
            </a:r>
            <a:r>
              <a:rPr sz="1200" spc="-5" dirty="0">
                <a:solidFill>
                  <a:schemeClr val="tx1"/>
                </a:solidFill>
                <a:latin typeface="Calibri" panose="020F0502020204030204" pitchFamily="34" charset="0"/>
                <a:cs typeface="Calibri" panose="020F0502020204030204" pitchFamily="34" charset="0"/>
                <a:sym typeface="+mn-ea"/>
              </a:rPr>
              <a:t>bottom </a:t>
            </a:r>
            <a:r>
              <a:rPr sz="1200" spc="-10" dirty="0">
                <a:solidFill>
                  <a:schemeClr val="tx1"/>
                </a:solidFill>
                <a:latin typeface="Calibri" panose="020F0502020204030204" pitchFamily="34" charset="0"/>
                <a:cs typeface="Calibri" panose="020F0502020204030204" pitchFamily="34" charset="0"/>
                <a:sym typeface="+mn-ea"/>
              </a:rPr>
              <a:t>of the battery </a:t>
            </a:r>
            <a:r>
              <a:rPr sz="1200" spc="-15" dirty="0">
                <a:solidFill>
                  <a:schemeClr val="tx1"/>
                </a:solidFill>
                <a:latin typeface="Calibri" panose="020F0502020204030204" pitchFamily="34" charset="0"/>
                <a:cs typeface="Calibri" panose="020F0502020204030204" pitchFamily="34" charset="0"/>
                <a:sym typeface="+mn-ea"/>
              </a:rPr>
              <a:t>cover, </a:t>
            </a:r>
            <a:r>
              <a:rPr sz="1200" spc="-10" dirty="0">
                <a:solidFill>
                  <a:schemeClr val="tx1"/>
                </a:solidFill>
                <a:latin typeface="Calibri" panose="020F0502020204030204" pitchFamily="34" charset="0"/>
                <a:cs typeface="Calibri" panose="020F0502020204030204" pitchFamily="34" charset="0"/>
                <a:sym typeface="+mn-ea"/>
              </a:rPr>
              <a:t> determine the </a:t>
            </a:r>
            <a:r>
              <a:rPr sz="1200" spc="-5" dirty="0">
                <a:solidFill>
                  <a:schemeClr val="tx1"/>
                </a:solidFill>
                <a:latin typeface="Calibri" panose="020F0502020204030204" pitchFamily="34" charset="0"/>
                <a:cs typeface="Calibri" panose="020F0502020204030204" pitchFamily="34" charset="0"/>
                <a:sym typeface="+mn-ea"/>
              </a:rPr>
              <a:t>detection direction, stick </a:t>
            </a:r>
            <a:r>
              <a:rPr sz="1200" spc="5" dirty="0">
                <a:solidFill>
                  <a:schemeClr val="tx1"/>
                </a:solidFill>
                <a:latin typeface="Calibri" panose="020F0502020204030204" pitchFamily="34" charset="0"/>
                <a:cs typeface="Calibri" panose="020F0502020204030204" pitchFamily="34" charset="0"/>
                <a:sym typeface="+mn-ea"/>
              </a:rPr>
              <a:t>it </a:t>
            </a:r>
            <a:r>
              <a:rPr sz="1200" dirty="0">
                <a:solidFill>
                  <a:schemeClr val="tx1"/>
                </a:solidFill>
                <a:latin typeface="Calibri" panose="020F0502020204030204" pitchFamily="34" charset="0"/>
                <a:cs typeface="Calibri" panose="020F0502020204030204" pitchFamily="34" charset="0"/>
                <a:sym typeface="+mn-ea"/>
              </a:rPr>
              <a:t>to </a:t>
            </a:r>
            <a:r>
              <a:rPr sz="1200" spc="-10" dirty="0">
                <a:solidFill>
                  <a:schemeClr val="tx1"/>
                </a:solidFill>
                <a:latin typeface="Calibri" panose="020F0502020204030204" pitchFamily="34" charset="0"/>
                <a:cs typeface="Calibri" panose="020F0502020204030204" pitchFamily="34" charset="0"/>
                <a:sym typeface="+mn-ea"/>
              </a:rPr>
              <a:t>the desired </a:t>
            </a:r>
            <a:r>
              <a:rPr sz="1200" spc="-145"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position,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press</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hard</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evenly</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for</a:t>
            </a:r>
            <a:r>
              <a:rPr sz="1200" spc="-60" dirty="0">
                <a:solidFill>
                  <a:schemeClr val="tx1"/>
                </a:solidFill>
                <a:latin typeface="Calibri" panose="020F0502020204030204" pitchFamily="34" charset="0"/>
                <a:cs typeface="Calibri" panose="020F0502020204030204" pitchFamily="34" charset="0"/>
                <a:sym typeface="+mn-ea"/>
              </a:rPr>
              <a:t> </a:t>
            </a:r>
            <a:r>
              <a:rPr sz="1200" spc="-25" dirty="0">
                <a:solidFill>
                  <a:schemeClr val="tx1"/>
                </a:solidFill>
                <a:latin typeface="Calibri" panose="020F0502020204030204" pitchFamily="34" charset="0"/>
                <a:cs typeface="Calibri" panose="020F0502020204030204" pitchFamily="34" charset="0"/>
                <a:sym typeface="+mn-ea"/>
              </a:rPr>
              <a:t>30</a:t>
            </a:r>
            <a:r>
              <a:rPr sz="1200" spc="-60" dirty="0">
                <a:solidFill>
                  <a:schemeClr val="tx1"/>
                </a:solidFill>
                <a:latin typeface="Calibri" panose="020F0502020204030204" pitchFamily="34" charset="0"/>
                <a:cs typeface="Calibri" panose="020F0502020204030204" pitchFamily="34" charset="0"/>
                <a:sym typeface="+mn-ea"/>
              </a:rPr>
              <a:t> </a:t>
            </a:r>
            <a:r>
              <a:rPr sz="1200" spc="-15" dirty="0">
                <a:solidFill>
                  <a:schemeClr val="tx1"/>
                </a:solidFill>
                <a:latin typeface="Calibri" panose="020F0502020204030204" pitchFamily="34" charset="0"/>
                <a:cs typeface="Calibri" panose="020F0502020204030204" pitchFamily="34" charset="0"/>
                <a:sym typeface="+mn-ea"/>
              </a:rPr>
              <a:t>s</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to  </a:t>
            </a:r>
            <a:r>
              <a:rPr sz="1200" spc="-10" dirty="0">
                <a:solidFill>
                  <a:schemeClr val="tx1"/>
                </a:solidFill>
                <a:latin typeface="Calibri" panose="020F0502020204030204" pitchFamily="34" charset="0"/>
                <a:cs typeface="Calibri" panose="020F0502020204030204" pitchFamily="34" charset="0"/>
                <a:sym typeface="+mn-ea"/>
              </a:rPr>
              <a:t>make</a:t>
            </a:r>
            <a:r>
              <a:rPr sz="1200" spc="-60" dirty="0">
                <a:solidFill>
                  <a:schemeClr val="tx1"/>
                </a:solidFill>
                <a:latin typeface="Calibri" panose="020F0502020204030204" pitchFamily="34" charset="0"/>
                <a:cs typeface="Calibri" panose="020F0502020204030204" pitchFamily="34" charset="0"/>
                <a:sym typeface="+mn-ea"/>
              </a:rPr>
              <a:t> </a:t>
            </a:r>
            <a:r>
              <a:rPr sz="1200" spc="-15" dirty="0">
                <a:solidFill>
                  <a:schemeClr val="tx1"/>
                </a:solidFill>
                <a:latin typeface="Calibri" panose="020F0502020204030204" pitchFamily="34" charset="0"/>
                <a:cs typeface="Calibri" panose="020F0502020204030204" pitchFamily="34" charset="0"/>
                <a:sym typeface="+mn-ea"/>
              </a:rPr>
              <a:t>sure</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it</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sticks</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firmly.</a:t>
            </a:r>
            <a:endParaRPr lang="zh-CN" altLang="en-US" sz="1200" spc="-10" dirty="0">
              <a:solidFill>
                <a:schemeClr val="tx1"/>
              </a:solidFill>
              <a:latin typeface="Calibri" panose="020F0502020204030204" pitchFamily="34" charset="0"/>
              <a:cs typeface="Calibri" panose="020F0502020204030204" pitchFamily="34" charset="0"/>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03151" y="262980"/>
            <a:ext cx="3296516" cy="414020"/>
          </a:xfrm>
          <a:prstGeom prst="rect">
            <a:avLst/>
          </a:prstGeom>
          <a:noFill/>
        </p:spPr>
        <p:txBody>
          <a:bodyPr wrap="square" rtlCol="0">
            <a:spAutoFit/>
          </a:bodyPr>
          <a:lstStyle/>
          <a:p>
            <a:r>
              <a:rPr lang="en-US" altLang="zh-CN" sz="2100" b="1">
                <a:latin typeface="Calibri" panose="020F0502020204030204" pitchFamily="34" charset="0"/>
                <a:ea typeface="微软雅黑" panose="020B0503020204020204" pitchFamily="34" charset="-122"/>
                <a:cs typeface="Calibri" panose="020F0502020204030204" pitchFamily="34" charset="0"/>
              </a:rPr>
              <a:t>Product Installation</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18" name="文本框 17"/>
          <p:cNvSpPr txBox="1"/>
          <p:nvPr/>
        </p:nvSpPr>
        <p:spPr>
          <a:xfrm>
            <a:off x="503151" y="676910"/>
            <a:ext cx="3360420" cy="275590"/>
          </a:xfrm>
          <a:prstGeom prst="rect">
            <a:avLst/>
          </a:prstGeom>
          <a:noFill/>
        </p:spPr>
        <p:txBody>
          <a:bodyPr wrap="square" rtlCol="0" anchor="t">
            <a:spAutoFit/>
          </a:bodyPr>
          <a:p>
            <a:r>
              <a:rPr lang="en-US" altLang="zh-CN" sz="1200" b="1"/>
              <a:t>Option</a:t>
            </a:r>
            <a:r>
              <a:rPr lang="zh-CN" altLang="en-US" sz="1200" b="1"/>
              <a:t> </a:t>
            </a:r>
            <a:r>
              <a:rPr lang="en-US" altLang="zh-CN" sz="1200" b="1"/>
              <a:t>2</a:t>
            </a:r>
            <a:r>
              <a:rPr lang="zh-CN" altLang="en-US" sz="1200"/>
              <a:t>:</a:t>
            </a:r>
            <a:r>
              <a:rPr lang="en-US" altLang="zh-CN" sz="1200"/>
              <a:t> Installation with holder</a:t>
            </a:r>
            <a:endParaRPr lang="zh-CN" altLang="en-US" sz="1200"/>
          </a:p>
        </p:txBody>
      </p:sp>
      <p:sp>
        <p:nvSpPr>
          <p:cNvPr id="52" name="文本框 51"/>
          <p:cNvSpPr txBox="1"/>
          <p:nvPr/>
        </p:nvSpPr>
        <p:spPr>
          <a:xfrm>
            <a:off x="502920" y="952500"/>
            <a:ext cx="7974330" cy="529590"/>
          </a:xfrm>
          <a:prstGeom prst="rect">
            <a:avLst/>
          </a:prstGeom>
          <a:noFill/>
        </p:spPr>
        <p:txBody>
          <a:bodyPr wrap="square" rtlCol="0" anchor="t">
            <a:spAutoFit/>
          </a:bodyPr>
          <a:p>
            <a:pPr marL="12065" marR="8890" indent="0">
              <a:lnSpc>
                <a:spcPct val="117000"/>
              </a:lnSpc>
              <a:spcBef>
                <a:spcPts val="60"/>
              </a:spcBef>
              <a:buSzPct val="80000"/>
              <a:buNone/>
              <a:tabLst>
                <a:tab pos="60960" algn="l"/>
              </a:tabLst>
            </a:pPr>
            <a:r>
              <a:rPr lang="en-US" sz="1200" spc="-10" dirty="0">
                <a:solidFill>
                  <a:schemeClr val="tx1"/>
                </a:solidFill>
                <a:latin typeface="Calibri" panose="020F0502020204030204" pitchFamily="34" charset="0"/>
                <a:cs typeface="Calibri" panose="020F0502020204030204" pitchFamily="34" charset="0"/>
                <a:sym typeface="+mn-ea"/>
              </a:rPr>
              <a:t>1. </a:t>
            </a:r>
            <a:r>
              <a:rPr sz="1200" spc="-10" dirty="0">
                <a:solidFill>
                  <a:schemeClr val="tx1"/>
                </a:solidFill>
                <a:latin typeface="Calibri" panose="020F0502020204030204" pitchFamily="34" charset="0"/>
                <a:cs typeface="Calibri" panose="020F0502020204030204" pitchFamily="34" charset="0"/>
                <a:sym typeface="+mn-ea"/>
              </a:rPr>
              <a:t>Choose</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an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appropriate</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position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make  </a:t>
            </a:r>
            <a:r>
              <a:rPr sz="1200" spc="-15" dirty="0">
                <a:solidFill>
                  <a:schemeClr val="tx1"/>
                </a:solidFill>
                <a:latin typeface="Calibri" panose="020F0502020204030204" pitchFamily="34" charset="0"/>
                <a:cs typeface="Calibri" panose="020F0502020204030204" pitchFamily="34" charset="0"/>
                <a:sym typeface="+mn-ea"/>
              </a:rPr>
              <a:t>sure</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surface</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is</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clean</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flat.</a:t>
            </a:r>
            <a:endParaRPr sz="1200" spc="-10" dirty="0">
              <a:solidFill>
                <a:schemeClr val="tx1"/>
              </a:solidFill>
              <a:latin typeface="Calibri" panose="020F0502020204030204" pitchFamily="34" charset="0"/>
              <a:cs typeface="Calibri" panose="020F0502020204030204" pitchFamily="34" charset="0"/>
              <a:sym typeface="+mn-ea"/>
            </a:endParaRPr>
          </a:p>
          <a:p>
            <a:pPr marL="12065" marR="8890" indent="0">
              <a:lnSpc>
                <a:spcPct val="117000"/>
              </a:lnSpc>
              <a:spcBef>
                <a:spcPts val="60"/>
              </a:spcBef>
              <a:buSzPct val="80000"/>
              <a:buNone/>
              <a:tabLst>
                <a:tab pos="60960" algn="l"/>
              </a:tabLst>
            </a:pPr>
            <a:r>
              <a:rPr lang="en-US" sz="1200" spc="-10" dirty="0">
                <a:solidFill>
                  <a:schemeClr val="tx1"/>
                </a:solidFill>
                <a:latin typeface="Calibri" panose="020F0502020204030204" pitchFamily="34" charset="0"/>
                <a:cs typeface="Calibri" panose="020F0502020204030204" pitchFamily="34" charset="0"/>
                <a:sym typeface="+mn-ea"/>
              </a:rPr>
              <a:t>2. </a:t>
            </a:r>
            <a:r>
              <a:rPr sz="1200" spc="-5" dirty="0">
                <a:solidFill>
                  <a:schemeClr val="tx1"/>
                </a:solidFill>
                <a:latin typeface="Calibri" panose="020F0502020204030204" pitchFamily="34" charset="0"/>
                <a:cs typeface="Calibri" panose="020F0502020204030204" pitchFamily="34" charset="0"/>
                <a:sym typeface="+mn-ea"/>
              </a:rPr>
              <a:t>Stick</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the</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sensor</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to</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the</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installation</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pedestal,</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press  hard</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and</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evenly</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for</a:t>
            </a:r>
            <a:r>
              <a:rPr sz="1200" spc="-60" dirty="0">
                <a:solidFill>
                  <a:schemeClr val="tx1"/>
                </a:solidFill>
                <a:latin typeface="Calibri" panose="020F0502020204030204" pitchFamily="34" charset="0"/>
                <a:cs typeface="Calibri" panose="020F0502020204030204" pitchFamily="34" charset="0"/>
                <a:sym typeface="+mn-ea"/>
              </a:rPr>
              <a:t> </a:t>
            </a:r>
            <a:r>
              <a:rPr sz="1200" spc="-25" dirty="0">
                <a:solidFill>
                  <a:schemeClr val="tx1"/>
                </a:solidFill>
                <a:latin typeface="Calibri" panose="020F0502020204030204" pitchFamily="34" charset="0"/>
                <a:cs typeface="Calibri" panose="020F0502020204030204" pitchFamily="34" charset="0"/>
                <a:sym typeface="+mn-ea"/>
              </a:rPr>
              <a:t>30</a:t>
            </a:r>
            <a:r>
              <a:rPr sz="1200" spc="-15" dirty="0">
                <a:solidFill>
                  <a:schemeClr val="tx1"/>
                </a:solidFill>
                <a:latin typeface="Calibri" panose="020F0502020204030204" pitchFamily="34" charset="0"/>
                <a:cs typeface="Calibri" panose="020F0502020204030204" pitchFamily="34" charset="0"/>
                <a:sym typeface="+mn-ea"/>
              </a:rPr>
              <a:t>s</a:t>
            </a:r>
            <a:r>
              <a:rPr sz="1200" spc="-6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to</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make</a:t>
            </a:r>
            <a:r>
              <a:rPr sz="1200" spc="-60" dirty="0">
                <a:solidFill>
                  <a:schemeClr val="tx1"/>
                </a:solidFill>
                <a:latin typeface="Calibri" panose="020F0502020204030204" pitchFamily="34" charset="0"/>
                <a:cs typeface="Calibri" panose="020F0502020204030204" pitchFamily="34" charset="0"/>
                <a:sym typeface="+mn-ea"/>
              </a:rPr>
              <a:t> </a:t>
            </a:r>
            <a:r>
              <a:rPr sz="1200" spc="-15" dirty="0">
                <a:solidFill>
                  <a:schemeClr val="tx1"/>
                </a:solidFill>
                <a:latin typeface="Calibri" panose="020F0502020204030204" pitchFamily="34" charset="0"/>
                <a:cs typeface="Calibri" panose="020F0502020204030204" pitchFamily="34" charset="0"/>
                <a:sym typeface="+mn-ea"/>
              </a:rPr>
              <a:t>sure</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it</a:t>
            </a:r>
            <a:r>
              <a:rPr sz="1200" spc="-60" dirty="0">
                <a:solidFill>
                  <a:schemeClr val="tx1"/>
                </a:solidFill>
                <a:latin typeface="Calibri" panose="020F0502020204030204" pitchFamily="34" charset="0"/>
                <a:cs typeface="Calibri" panose="020F0502020204030204" pitchFamily="34" charset="0"/>
                <a:sym typeface="+mn-ea"/>
              </a:rPr>
              <a:t> </a:t>
            </a:r>
            <a:r>
              <a:rPr sz="1200" spc="-5" dirty="0">
                <a:solidFill>
                  <a:schemeClr val="tx1"/>
                </a:solidFill>
                <a:latin typeface="Calibri" panose="020F0502020204030204" pitchFamily="34" charset="0"/>
                <a:cs typeface="Calibri" panose="020F0502020204030204" pitchFamily="34" charset="0"/>
                <a:sym typeface="+mn-ea"/>
              </a:rPr>
              <a:t>sticks</a:t>
            </a:r>
            <a:r>
              <a:rPr sz="1200" spc="-60" dirty="0">
                <a:solidFill>
                  <a:schemeClr val="tx1"/>
                </a:solidFill>
                <a:latin typeface="Calibri" panose="020F0502020204030204" pitchFamily="34" charset="0"/>
                <a:cs typeface="Calibri" panose="020F0502020204030204" pitchFamily="34" charset="0"/>
                <a:sym typeface="+mn-ea"/>
              </a:rPr>
              <a:t> </a:t>
            </a:r>
            <a:r>
              <a:rPr sz="1200" spc="-10" dirty="0">
                <a:solidFill>
                  <a:schemeClr val="tx1"/>
                </a:solidFill>
                <a:latin typeface="Calibri" panose="020F0502020204030204" pitchFamily="34" charset="0"/>
                <a:cs typeface="Calibri" panose="020F0502020204030204" pitchFamily="34" charset="0"/>
                <a:sym typeface="+mn-ea"/>
              </a:rPr>
              <a:t>firmly.</a:t>
            </a:r>
            <a:endParaRPr lang="zh-CN" altLang="en-US" sz="1200" spc="-10" dirty="0">
              <a:solidFill>
                <a:schemeClr val="tx1"/>
              </a:solidFill>
              <a:latin typeface="Calibri" panose="020F0502020204030204" pitchFamily="34" charset="0"/>
              <a:cs typeface="Calibri" panose="020F0502020204030204" pitchFamily="34" charset="0"/>
              <a:sym typeface="+mn-ea"/>
            </a:endParaRPr>
          </a:p>
        </p:txBody>
      </p:sp>
      <p:pic>
        <p:nvPicPr>
          <p:cNvPr id="4" name="object 48"/>
          <p:cNvPicPr/>
          <p:nvPr/>
        </p:nvPicPr>
        <p:blipFill>
          <a:blip r:embed="rId1" cstate="print"/>
          <a:stretch>
            <a:fillRect/>
          </a:stretch>
        </p:blipFill>
        <p:spPr>
          <a:xfrm>
            <a:off x="2914015" y="1588135"/>
            <a:ext cx="2312670" cy="789305"/>
          </a:xfrm>
          <a:prstGeom prst="rect">
            <a:avLst/>
          </a:prstGeom>
        </p:spPr>
      </p:pic>
      <p:sp>
        <p:nvSpPr>
          <p:cNvPr id="6" name="文本框 5"/>
          <p:cNvSpPr txBox="1"/>
          <p:nvPr/>
        </p:nvSpPr>
        <p:spPr>
          <a:xfrm>
            <a:off x="502920" y="2625725"/>
            <a:ext cx="7974330" cy="521970"/>
          </a:xfrm>
          <a:prstGeom prst="rect">
            <a:avLst/>
          </a:prstGeom>
          <a:noFill/>
        </p:spPr>
        <p:txBody>
          <a:bodyPr wrap="square" rtlCol="0" anchor="t">
            <a:spAutoFit/>
          </a:bodyPr>
          <a:p>
            <a:pPr marL="12065" marR="8890" lvl="0" algn="l">
              <a:lnSpc>
                <a:spcPct val="117000"/>
              </a:lnSpc>
              <a:spcBef>
                <a:spcPts val="60"/>
              </a:spcBef>
              <a:buClrTx/>
              <a:buSzPct val="80000"/>
              <a:buFontTx/>
              <a:tabLst>
                <a:tab pos="60960" algn="l"/>
              </a:tabLst>
            </a:pPr>
            <a:r>
              <a:rPr lang="en-US" sz="1200" spc="-10" dirty="0">
                <a:latin typeface="Calibri" panose="020F0502020204030204" pitchFamily="34" charset="0"/>
                <a:cs typeface="Calibri" panose="020F0502020204030204" pitchFamily="34" charset="0"/>
                <a:sym typeface="+mn-ea"/>
              </a:rPr>
              <a:t>3. </a:t>
            </a:r>
            <a:r>
              <a:rPr lang="en-US" sz="1200" spc="-10" dirty="0">
                <a:latin typeface="Calibri" panose="020F0502020204030204" pitchFamily="34" charset="0"/>
                <a:cs typeface="Calibri" panose="020F0502020204030204" pitchFamily="34" charset="0"/>
                <a:sym typeface="+mn-ea"/>
              </a:rPr>
              <a:t>Stick</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holder</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pedestal</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in</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the</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required</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area,</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and</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press</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hard  and</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evenly</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for</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30s</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to</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make</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sure</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it</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sticks</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firmly.</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In</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the</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case </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of</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installing</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on</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a</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wall</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surface,</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it</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is</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recommended</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that</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the </a:t>
            </a:r>
            <a:r>
              <a:rPr lang="en-US" sz="1200" spc="-10" dirty="0">
                <a:latin typeface="Calibri" panose="020F0502020204030204" pitchFamily="34" charset="0"/>
                <a:cs typeface="Calibri" panose="020F0502020204030204" pitchFamily="34" charset="0"/>
                <a:sym typeface="+mn-ea"/>
              </a:rPr>
              <a:t> holder </a:t>
            </a:r>
            <a:r>
              <a:rPr lang="en-US" sz="1200" spc="-10" dirty="0">
                <a:latin typeface="Calibri" panose="020F0502020204030204" pitchFamily="34" charset="0"/>
                <a:cs typeface="Calibri" panose="020F0502020204030204" pitchFamily="34" charset="0"/>
                <a:sym typeface="+mn-ea"/>
              </a:rPr>
              <a:t>gap faces </a:t>
            </a:r>
            <a:r>
              <a:rPr lang="en-US" sz="1200" spc="-10" dirty="0">
                <a:latin typeface="Calibri" panose="020F0502020204030204" pitchFamily="34" charset="0"/>
                <a:cs typeface="Calibri" panose="020F0502020204030204" pitchFamily="34" charset="0"/>
                <a:sym typeface="+mn-ea"/>
              </a:rPr>
              <a:t>upward </a:t>
            </a:r>
            <a:r>
              <a:rPr lang="en-US" sz="1200" spc="-10" dirty="0">
                <a:latin typeface="Calibri" panose="020F0502020204030204" pitchFamily="34" charset="0"/>
                <a:cs typeface="Calibri" panose="020F0502020204030204" pitchFamily="34" charset="0"/>
                <a:sym typeface="+mn-ea"/>
              </a:rPr>
              <a:t>to </a:t>
            </a:r>
            <a:r>
              <a:rPr lang="en-US" sz="1200" spc="-10" dirty="0">
                <a:latin typeface="Calibri" panose="020F0502020204030204" pitchFamily="34" charset="0"/>
                <a:cs typeface="Calibri" panose="020F0502020204030204" pitchFamily="34" charset="0"/>
                <a:sym typeface="+mn-ea"/>
              </a:rPr>
              <a:t>facilitate </a:t>
            </a:r>
            <a:r>
              <a:rPr lang="en-US" sz="1200" spc="-10" dirty="0">
                <a:latin typeface="Calibri" panose="020F0502020204030204" pitchFamily="34" charset="0"/>
                <a:cs typeface="Calibri" panose="020F0502020204030204" pitchFamily="34" charset="0"/>
                <a:sym typeface="+mn-ea"/>
              </a:rPr>
              <a:t>adjusting </a:t>
            </a:r>
            <a:r>
              <a:rPr lang="en-US" sz="1200" spc="-10" dirty="0">
                <a:latin typeface="Calibri" panose="020F0502020204030204" pitchFamily="34" charset="0"/>
                <a:cs typeface="Calibri" panose="020F0502020204030204" pitchFamily="34" charset="0"/>
                <a:sym typeface="+mn-ea"/>
              </a:rPr>
              <a:t>detection </a:t>
            </a:r>
            <a:r>
              <a:rPr lang="en-US" sz="1200" spc="-10" dirty="0">
                <a:latin typeface="Calibri" panose="020F0502020204030204" pitchFamily="34" charset="0"/>
                <a:cs typeface="Calibri" panose="020F0502020204030204" pitchFamily="34" charset="0"/>
                <a:sym typeface="+mn-ea"/>
              </a:rPr>
              <a:t> </a:t>
            </a:r>
            <a:r>
              <a:rPr lang="en-US" sz="1200" spc="-10" dirty="0">
                <a:latin typeface="Calibri" panose="020F0502020204030204" pitchFamily="34" charset="0"/>
                <a:cs typeface="Calibri" panose="020F0502020204030204" pitchFamily="34" charset="0"/>
                <a:sym typeface="+mn-ea"/>
              </a:rPr>
              <a:t>direction.</a:t>
            </a:r>
            <a:endParaRPr lang="en-US" sz="1200" spc="-10" dirty="0">
              <a:latin typeface="Calibri" panose="020F0502020204030204" pitchFamily="34" charset="0"/>
              <a:cs typeface="Calibri" panose="020F0502020204030204" pitchFamily="34" charset="0"/>
              <a:sym typeface="+mn-ea"/>
            </a:endParaRPr>
          </a:p>
        </p:txBody>
      </p:sp>
      <p:pic>
        <p:nvPicPr>
          <p:cNvPr id="8" name="object 4"/>
          <p:cNvPicPr/>
          <p:nvPr/>
        </p:nvPicPr>
        <p:blipFill>
          <a:blip r:embed="rId2" cstate="print"/>
          <a:stretch>
            <a:fillRect/>
          </a:stretch>
        </p:blipFill>
        <p:spPr>
          <a:xfrm>
            <a:off x="3558540" y="3147695"/>
            <a:ext cx="1318260" cy="157543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03151" y="262980"/>
            <a:ext cx="3296516" cy="414020"/>
          </a:xfrm>
          <a:prstGeom prst="rect">
            <a:avLst/>
          </a:prstGeom>
          <a:noFill/>
        </p:spPr>
        <p:txBody>
          <a:bodyPr wrap="square" rtlCol="0">
            <a:spAutoFit/>
          </a:bodyPr>
          <a:lstStyle/>
          <a:p>
            <a:r>
              <a:rPr lang="en-US" altLang="zh-CN" sz="2100" b="1">
                <a:latin typeface="Calibri" panose="020F0502020204030204" pitchFamily="34" charset="0"/>
                <a:ea typeface="微软雅黑" panose="020B0503020204020204" pitchFamily="34" charset="-122"/>
                <a:cs typeface="Calibri" panose="020F0502020204030204" pitchFamily="34" charset="0"/>
              </a:rPr>
              <a:t>Installation Instruction</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7" name="文本框 6"/>
          <p:cNvSpPr txBox="1"/>
          <p:nvPr/>
        </p:nvSpPr>
        <p:spPr>
          <a:xfrm>
            <a:off x="502920" y="676910"/>
            <a:ext cx="8313420" cy="808990"/>
          </a:xfrm>
          <a:prstGeom prst="rect">
            <a:avLst/>
          </a:prstGeom>
          <a:noFill/>
        </p:spPr>
        <p:txBody>
          <a:bodyPr wrap="square" rtlCol="0">
            <a:spAutoFit/>
          </a:bodyPr>
          <a:p>
            <a:pPr marL="12065" marR="19685" indent="0">
              <a:lnSpc>
                <a:spcPct val="117000"/>
              </a:lnSpc>
              <a:spcBef>
                <a:spcPts val="100"/>
              </a:spcBef>
              <a:buSzPct val="80000"/>
              <a:buNone/>
              <a:tabLst>
                <a:tab pos="60960" algn="l"/>
              </a:tabLst>
            </a:pPr>
            <a:r>
              <a:rPr lang="en-US" sz="1000" spc="-10" dirty="0">
                <a:solidFill>
                  <a:schemeClr val="tx1"/>
                </a:solidFill>
                <a:latin typeface="Calibri" panose="020F0502020204030204" pitchFamily="34" charset="0"/>
                <a:cs typeface="Calibri" panose="020F0502020204030204" pitchFamily="34" charset="0"/>
                <a:sym typeface="+mn-ea"/>
              </a:rPr>
              <a:t>1. </a:t>
            </a:r>
            <a:r>
              <a:rPr sz="1000" spc="-10" dirty="0">
                <a:solidFill>
                  <a:schemeClr val="tx1"/>
                </a:solidFill>
                <a:latin typeface="Calibri" panose="020F0502020204030204" pitchFamily="34" charset="0"/>
                <a:cs typeface="Calibri" panose="020F0502020204030204" pitchFamily="34" charset="0"/>
                <a:sym typeface="+mn-ea"/>
              </a:rPr>
              <a:t>Please </a:t>
            </a:r>
            <a:r>
              <a:rPr sz="1000" dirty="0">
                <a:solidFill>
                  <a:schemeClr val="tx1"/>
                </a:solidFill>
                <a:latin typeface="Calibri" panose="020F0502020204030204" pitchFamily="34" charset="0"/>
                <a:cs typeface="Calibri" panose="020F0502020204030204" pitchFamily="34" charset="0"/>
                <a:sym typeface="+mn-ea"/>
              </a:rPr>
              <a:t>do </a:t>
            </a:r>
            <a:r>
              <a:rPr sz="1000" spc="-5" dirty="0">
                <a:solidFill>
                  <a:schemeClr val="tx1"/>
                </a:solidFill>
                <a:latin typeface="Calibri" panose="020F0502020204030204" pitchFamily="34" charset="0"/>
                <a:cs typeface="Calibri" panose="020F0502020204030204" pitchFamily="34" charset="0"/>
                <a:sym typeface="+mn-ea"/>
              </a:rPr>
              <a:t>not </a:t>
            </a:r>
            <a:r>
              <a:rPr sz="1000" dirty="0">
                <a:solidFill>
                  <a:schemeClr val="tx1"/>
                </a:solidFill>
                <a:latin typeface="Calibri" panose="020F0502020204030204" pitchFamily="34" charset="0"/>
                <a:cs typeface="Calibri" panose="020F0502020204030204" pitchFamily="34" charset="0"/>
                <a:sym typeface="+mn-ea"/>
              </a:rPr>
              <a:t>install </a:t>
            </a:r>
            <a:r>
              <a:rPr sz="1000" spc="-5" dirty="0">
                <a:solidFill>
                  <a:schemeClr val="tx1"/>
                </a:solidFill>
                <a:latin typeface="Calibri" panose="020F0502020204030204" pitchFamily="34" charset="0"/>
                <a:cs typeface="Calibri" panose="020F0502020204030204" pitchFamily="34" charset="0"/>
                <a:sym typeface="+mn-ea"/>
              </a:rPr>
              <a:t>on tile, </a:t>
            </a:r>
            <a:r>
              <a:rPr sz="1000" spc="-15" dirty="0">
                <a:solidFill>
                  <a:schemeClr val="tx1"/>
                </a:solidFill>
                <a:latin typeface="Calibri" panose="020F0502020204030204" pitchFamily="34" charset="0"/>
                <a:cs typeface="Calibri" panose="020F0502020204030204" pitchFamily="34" charset="0"/>
                <a:sym typeface="+mn-ea"/>
              </a:rPr>
              <a:t>glass, </a:t>
            </a:r>
            <a:r>
              <a:rPr sz="1000" spc="-10" dirty="0">
                <a:solidFill>
                  <a:schemeClr val="tx1"/>
                </a:solidFill>
                <a:latin typeface="Calibri" panose="020F0502020204030204" pitchFamily="34" charset="0"/>
                <a:cs typeface="Calibri" panose="020F0502020204030204" pitchFamily="34" charset="0"/>
                <a:sym typeface="+mn-ea"/>
              </a:rPr>
              <a:t>marble, </a:t>
            </a:r>
            <a:r>
              <a:rPr sz="1000" spc="-5" dirty="0">
                <a:solidFill>
                  <a:schemeClr val="tx1"/>
                </a:solidFill>
                <a:latin typeface="Calibri" panose="020F0502020204030204" pitchFamily="34" charset="0"/>
                <a:cs typeface="Calibri" panose="020F0502020204030204" pitchFamily="34" charset="0"/>
                <a:sym typeface="+mn-ea"/>
              </a:rPr>
              <a:t>or </a:t>
            </a:r>
            <a:r>
              <a:rPr sz="1000" spc="-10" dirty="0">
                <a:solidFill>
                  <a:schemeClr val="tx1"/>
                </a:solidFill>
                <a:latin typeface="Calibri" panose="020F0502020204030204" pitchFamily="34" charset="0"/>
                <a:cs typeface="Calibri" panose="020F0502020204030204" pitchFamily="34" charset="0"/>
                <a:sym typeface="+mn-ea"/>
              </a:rPr>
              <a:t>other </a:t>
            </a:r>
            <a:r>
              <a:rPr sz="1000" spc="-5" dirty="0">
                <a:solidFill>
                  <a:schemeClr val="tx1"/>
                </a:solidFill>
                <a:latin typeface="Calibri" panose="020F0502020204030204" pitchFamily="34" charset="0"/>
                <a:cs typeface="Calibri" panose="020F0502020204030204" pitchFamily="34" charset="0"/>
                <a:sym typeface="+mn-ea"/>
              </a:rPr>
              <a:t> smooth</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and</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easy-to-moisten</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objects</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to</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avoid</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the</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sticker  </a:t>
            </a:r>
            <a:r>
              <a:rPr sz="1000" spc="-10" dirty="0">
                <a:solidFill>
                  <a:schemeClr val="tx1"/>
                </a:solidFill>
                <a:latin typeface="Calibri" panose="020F0502020204030204" pitchFamily="34" charset="0"/>
                <a:cs typeface="Calibri" panose="020F0502020204030204" pitchFamily="34" charset="0"/>
                <a:sym typeface="+mn-ea"/>
              </a:rPr>
              <a:t>from</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loosening.</a:t>
            </a:r>
            <a:endParaRPr sz="1000">
              <a:solidFill>
                <a:schemeClr val="tx1"/>
              </a:solidFill>
              <a:latin typeface="Calibri" panose="020F0502020204030204" pitchFamily="34" charset="0"/>
              <a:cs typeface="Calibri" panose="020F0502020204030204" pitchFamily="34" charset="0"/>
            </a:endParaRPr>
          </a:p>
          <a:p>
            <a:pPr marL="12065" marR="15240" indent="0">
              <a:lnSpc>
                <a:spcPct val="117000"/>
              </a:lnSpc>
              <a:buSzPct val="80000"/>
              <a:buNone/>
              <a:tabLst>
                <a:tab pos="60960" algn="l"/>
              </a:tabLst>
            </a:pPr>
            <a:r>
              <a:rPr lang="en-US" sz="1000" spc="-10" dirty="0">
                <a:solidFill>
                  <a:schemeClr val="tx1"/>
                </a:solidFill>
                <a:latin typeface="Calibri" panose="020F0502020204030204" pitchFamily="34" charset="0"/>
                <a:cs typeface="Calibri" panose="020F0502020204030204" pitchFamily="34" charset="0"/>
                <a:sym typeface="+mn-ea"/>
              </a:rPr>
              <a:t>2. </a:t>
            </a:r>
            <a:r>
              <a:rPr sz="1000" spc="-10" dirty="0">
                <a:solidFill>
                  <a:schemeClr val="tx1"/>
                </a:solidFill>
                <a:latin typeface="Calibri" panose="020F0502020204030204" pitchFamily="34" charset="0"/>
                <a:cs typeface="Calibri" panose="020F0502020204030204" pitchFamily="34" charset="0"/>
                <a:sym typeface="+mn-ea"/>
              </a:rPr>
              <a:t>Please</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do</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not</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install</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on</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the</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surface</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of</a:t>
            </a:r>
            <a:r>
              <a:rPr sz="1000" spc="-60" dirty="0">
                <a:solidFill>
                  <a:schemeClr val="tx1"/>
                </a:solidFill>
                <a:latin typeface="Calibri" panose="020F0502020204030204" pitchFamily="34" charset="0"/>
                <a:cs typeface="Calibri" panose="020F0502020204030204" pitchFamily="34" charset="0"/>
                <a:sym typeface="+mn-ea"/>
              </a:rPr>
              <a:t> </a:t>
            </a:r>
            <a:r>
              <a:rPr sz="1000" spc="-15" dirty="0">
                <a:solidFill>
                  <a:schemeClr val="tx1"/>
                </a:solidFill>
                <a:latin typeface="Calibri" panose="020F0502020204030204" pitchFamily="34" charset="0"/>
                <a:cs typeface="Calibri" panose="020F0502020204030204" pitchFamily="34" charset="0"/>
                <a:sym typeface="+mn-ea"/>
              </a:rPr>
              <a:t>a</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lighting</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tube</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or  </a:t>
            </a:r>
            <a:r>
              <a:rPr sz="1000" spc="-10" dirty="0">
                <a:solidFill>
                  <a:schemeClr val="tx1"/>
                </a:solidFill>
                <a:latin typeface="Calibri" panose="020F0502020204030204" pitchFamily="34" charset="0"/>
                <a:cs typeface="Calibri" panose="020F0502020204030204" pitchFamily="34" charset="0"/>
                <a:sym typeface="+mn-ea"/>
              </a:rPr>
              <a:t>other</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high-temperature</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and</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heating</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objects</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to</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avoid</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the </a:t>
            </a:r>
            <a:r>
              <a:rPr sz="1000" spc="-145"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sticker</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from</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loosening.</a:t>
            </a:r>
            <a:endParaRPr sz="1000">
              <a:solidFill>
                <a:schemeClr val="tx1"/>
              </a:solidFill>
              <a:latin typeface="Calibri" panose="020F0502020204030204" pitchFamily="34" charset="0"/>
              <a:cs typeface="Calibri" panose="020F0502020204030204" pitchFamily="34" charset="0"/>
            </a:endParaRPr>
          </a:p>
          <a:p>
            <a:pPr marL="12065" marR="5080" indent="0" algn="just">
              <a:lnSpc>
                <a:spcPct val="117000"/>
              </a:lnSpc>
              <a:buSzPct val="80000"/>
              <a:buNone/>
              <a:tabLst>
                <a:tab pos="60960" algn="l"/>
              </a:tabLst>
            </a:pPr>
            <a:r>
              <a:rPr lang="en-US" sz="1000" spc="-10" dirty="0">
                <a:solidFill>
                  <a:schemeClr val="tx1"/>
                </a:solidFill>
                <a:latin typeface="Calibri" panose="020F0502020204030204" pitchFamily="34" charset="0"/>
                <a:cs typeface="Calibri" panose="020F0502020204030204" pitchFamily="34" charset="0"/>
                <a:sym typeface="+mn-ea"/>
              </a:rPr>
              <a:t>3. </a:t>
            </a:r>
            <a:r>
              <a:rPr sz="1000" spc="-10" dirty="0">
                <a:solidFill>
                  <a:schemeClr val="tx1"/>
                </a:solidFill>
                <a:latin typeface="Calibri" panose="020F0502020204030204" pitchFamily="34" charset="0"/>
                <a:cs typeface="Calibri" panose="020F0502020204030204" pitchFamily="34" charset="0"/>
                <a:sym typeface="+mn-ea"/>
              </a:rPr>
              <a:t>Please</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do</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not</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install</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on</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the</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surface</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of</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wall</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coverings</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and  </a:t>
            </a:r>
            <a:r>
              <a:rPr sz="1000" spc="-10" dirty="0">
                <a:solidFill>
                  <a:schemeClr val="tx1"/>
                </a:solidFill>
                <a:latin typeface="Calibri" panose="020F0502020204030204" pitchFamily="34" charset="0"/>
                <a:cs typeface="Calibri" panose="020F0502020204030204" pitchFamily="34" charset="0"/>
                <a:sym typeface="+mn-ea"/>
              </a:rPr>
              <a:t>other</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rough</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and</a:t>
            </a:r>
            <a:r>
              <a:rPr sz="1000" spc="-55" dirty="0">
                <a:solidFill>
                  <a:schemeClr val="tx1"/>
                </a:solidFill>
                <a:latin typeface="Calibri" panose="020F0502020204030204" pitchFamily="34" charset="0"/>
                <a:cs typeface="Calibri" panose="020F0502020204030204" pitchFamily="34" charset="0"/>
                <a:sym typeface="+mn-ea"/>
              </a:rPr>
              <a:t> </a:t>
            </a:r>
            <a:r>
              <a:rPr sz="1000" spc="-15" dirty="0">
                <a:solidFill>
                  <a:schemeClr val="tx1"/>
                </a:solidFill>
                <a:latin typeface="Calibri" panose="020F0502020204030204" pitchFamily="34" charset="0"/>
                <a:cs typeface="Calibri" panose="020F0502020204030204" pitchFamily="34" charset="0"/>
                <a:sym typeface="+mn-ea"/>
              </a:rPr>
              <a:t>uneven</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objects</a:t>
            </a:r>
            <a:r>
              <a:rPr sz="1000" spc="-60"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to</a:t>
            </a:r>
            <a:r>
              <a:rPr sz="1000" spc="-55"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avoid</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the</a:t>
            </a:r>
            <a:r>
              <a:rPr sz="1000" spc="-60" dirty="0">
                <a:solidFill>
                  <a:schemeClr val="tx1"/>
                </a:solidFill>
                <a:latin typeface="Calibri" panose="020F0502020204030204" pitchFamily="34" charset="0"/>
                <a:cs typeface="Calibri" panose="020F0502020204030204" pitchFamily="34" charset="0"/>
                <a:sym typeface="+mn-ea"/>
              </a:rPr>
              <a:t> </a:t>
            </a:r>
            <a:r>
              <a:rPr sz="1000" spc="-5" dirty="0">
                <a:solidFill>
                  <a:schemeClr val="tx1"/>
                </a:solidFill>
                <a:latin typeface="Calibri" panose="020F0502020204030204" pitchFamily="34" charset="0"/>
                <a:cs typeface="Calibri" panose="020F0502020204030204" pitchFamily="34" charset="0"/>
                <a:sym typeface="+mn-ea"/>
              </a:rPr>
              <a:t>sticker</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from </a:t>
            </a:r>
            <a:r>
              <a:rPr sz="1000" spc="-14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loosening.</a:t>
            </a:r>
            <a:endParaRPr sz="1000">
              <a:solidFill>
                <a:schemeClr val="tx1"/>
              </a:solidFill>
              <a:latin typeface="Calibri" panose="020F0502020204030204" pitchFamily="34" charset="0"/>
              <a:cs typeface="Calibri" panose="020F0502020204030204" pitchFamily="34" charset="0"/>
            </a:endParaRPr>
          </a:p>
          <a:p>
            <a:pPr marL="12065" marR="32385" indent="0">
              <a:lnSpc>
                <a:spcPct val="117000"/>
              </a:lnSpc>
              <a:buSzPct val="80000"/>
              <a:buNone/>
              <a:tabLst>
                <a:tab pos="60960" algn="l"/>
              </a:tabLst>
            </a:pPr>
            <a:r>
              <a:rPr lang="en-US" sz="1000" spc="-10" dirty="0">
                <a:solidFill>
                  <a:schemeClr val="tx1"/>
                </a:solidFill>
                <a:latin typeface="Calibri" panose="020F0502020204030204" pitchFamily="34" charset="0"/>
                <a:cs typeface="Calibri" panose="020F0502020204030204" pitchFamily="34" charset="0"/>
                <a:sym typeface="+mn-ea"/>
              </a:rPr>
              <a:t>4. </a:t>
            </a:r>
            <a:r>
              <a:rPr sz="1000" spc="-10" dirty="0">
                <a:solidFill>
                  <a:schemeClr val="tx1"/>
                </a:solidFill>
                <a:latin typeface="Calibri" panose="020F0502020204030204" pitchFamily="34" charset="0"/>
                <a:cs typeface="Calibri" panose="020F0502020204030204" pitchFamily="34" charset="0"/>
                <a:sym typeface="+mn-ea"/>
              </a:rPr>
              <a:t>Please </a:t>
            </a:r>
            <a:r>
              <a:rPr sz="1000" dirty="0">
                <a:solidFill>
                  <a:schemeClr val="tx1"/>
                </a:solidFill>
                <a:latin typeface="Calibri" panose="020F0502020204030204" pitchFamily="34" charset="0"/>
                <a:cs typeface="Calibri" panose="020F0502020204030204" pitchFamily="34" charset="0"/>
                <a:sym typeface="+mn-ea"/>
              </a:rPr>
              <a:t>do </a:t>
            </a:r>
            <a:r>
              <a:rPr sz="1000" spc="-5" dirty="0">
                <a:solidFill>
                  <a:schemeClr val="tx1"/>
                </a:solidFill>
                <a:latin typeface="Calibri" panose="020F0502020204030204" pitchFamily="34" charset="0"/>
                <a:cs typeface="Calibri" panose="020F0502020204030204" pitchFamily="34" charset="0"/>
                <a:sym typeface="+mn-ea"/>
              </a:rPr>
              <a:t>not </a:t>
            </a:r>
            <a:r>
              <a:rPr sz="1000" spc="-15" dirty="0">
                <a:solidFill>
                  <a:schemeClr val="tx1"/>
                </a:solidFill>
                <a:latin typeface="Calibri" panose="020F0502020204030204" pitchFamily="34" charset="0"/>
                <a:cs typeface="Calibri" panose="020F0502020204030204" pitchFamily="34" charset="0"/>
                <a:sym typeface="+mn-ea"/>
              </a:rPr>
              <a:t>face </a:t>
            </a:r>
            <a:r>
              <a:rPr sz="1000" spc="5" dirty="0">
                <a:solidFill>
                  <a:schemeClr val="tx1"/>
                </a:solidFill>
                <a:latin typeface="Calibri" panose="020F0502020204030204" pitchFamily="34" charset="0"/>
                <a:cs typeface="Calibri" panose="020F0502020204030204" pitchFamily="34" charset="0"/>
                <a:sym typeface="+mn-ea"/>
              </a:rPr>
              <a:t>it </a:t>
            </a:r>
            <a:r>
              <a:rPr sz="1000" spc="-10" dirty="0">
                <a:solidFill>
                  <a:schemeClr val="tx1"/>
                </a:solidFill>
                <a:latin typeface="Calibri" panose="020F0502020204030204" pitchFamily="34" charset="0"/>
                <a:cs typeface="Calibri" panose="020F0502020204030204" pitchFamily="34" charset="0"/>
                <a:sym typeface="+mn-ea"/>
              </a:rPr>
              <a:t>against </a:t>
            </a:r>
            <a:r>
              <a:rPr sz="1000" spc="-5" dirty="0">
                <a:solidFill>
                  <a:schemeClr val="tx1"/>
                </a:solidFill>
                <a:latin typeface="Calibri" panose="020F0502020204030204" pitchFamily="34" charset="0"/>
                <a:cs typeface="Calibri" panose="020F0502020204030204" pitchFamily="34" charset="0"/>
                <a:sym typeface="+mn-ea"/>
              </a:rPr>
              <a:t>electrical appliances and </a:t>
            </a:r>
            <a:r>
              <a:rPr sz="1000" spc="-14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other</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heating</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sources</a:t>
            </a:r>
            <a:r>
              <a:rPr sz="1000" spc="-55" dirty="0">
                <a:solidFill>
                  <a:schemeClr val="tx1"/>
                </a:solidFill>
                <a:latin typeface="Calibri" panose="020F0502020204030204" pitchFamily="34" charset="0"/>
                <a:cs typeface="Calibri" panose="020F0502020204030204" pitchFamily="34" charset="0"/>
                <a:sym typeface="+mn-ea"/>
              </a:rPr>
              <a:t> </a:t>
            </a:r>
            <a:r>
              <a:rPr sz="1000" dirty="0">
                <a:solidFill>
                  <a:schemeClr val="tx1"/>
                </a:solidFill>
                <a:latin typeface="Calibri" panose="020F0502020204030204" pitchFamily="34" charset="0"/>
                <a:cs typeface="Calibri" panose="020F0502020204030204" pitchFamily="34" charset="0"/>
                <a:sym typeface="+mn-ea"/>
              </a:rPr>
              <a:t>to</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prevent</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infrared</a:t>
            </a:r>
            <a:r>
              <a:rPr sz="1000" spc="-55"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jamming</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from </a:t>
            </a:r>
            <a:r>
              <a:rPr sz="1000" spc="-14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causing</a:t>
            </a:r>
            <a:r>
              <a:rPr sz="1000" spc="-60" dirty="0">
                <a:solidFill>
                  <a:schemeClr val="tx1"/>
                </a:solidFill>
                <a:latin typeface="Calibri" panose="020F0502020204030204" pitchFamily="34" charset="0"/>
                <a:cs typeface="Calibri" panose="020F0502020204030204" pitchFamily="34" charset="0"/>
                <a:sym typeface="+mn-ea"/>
              </a:rPr>
              <a:t> </a:t>
            </a:r>
            <a:r>
              <a:rPr sz="1000" spc="-15" dirty="0">
                <a:solidFill>
                  <a:schemeClr val="tx1"/>
                </a:solidFill>
                <a:latin typeface="Calibri" panose="020F0502020204030204" pitchFamily="34" charset="0"/>
                <a:cs typeface="Calibri" panose="020F0502020204030204" pitchFamily="34" charset="0"/>
                <a:sym typeface="+mn-ea"/>
              </a:rPr>
              <a:t>a</a:t>
            </a:r>
            <a:r>
              <a:rPr sz="1000" spc="-60" dirty="0">
                <a:solidFill>
                  <a:schemeClr val="tx1"/>
                </a:solidFill>
                <a:latin typeface="Calibri" panose="020F0502020204030204" pitchFamily="34" charset="0"/>
                <a:cs typeface="Calibri" panose="020F0502020204030204" pitchFamily="34" charset="0"/>
                <a:sym typeface="+mn-ea"/>
              </a:rPr>
              <a:t> </a:t>
            </a:r>
            <a:r>
              <a:rPr sz="1000" spc="-10" dirty="0">
                <a:solidFill>
                  <a:schemeClr val="tx1"/>
                </a:solidFill>
                <a:latin typeface="Calibri" panose="020F0502020204030204" pitchFamily="34" charset="0"/>
                <a:cs typeface="Calibri" panose="020F0502020204030204" pitchFamily="34" charset="0"/>
                <a:sym typeface="+mn-ea"/>
              </a:rPr>
              <a:t>false</a:t>
            </a:r>
            <a:r>
              <a:rPr sz="1000" spc="-60" dirty="0">
                <a:solidFill>
                  <a:schemeClr val="tx1"/>
                </a:solidFill>
                <a:latin typeface="Calibri" panose="020F0502020204030204" pitchFamily="34" charset="0"/>
                <a:cs typeface="Calibri" panose="020F0502020204030204" pitchFamily="34" charset="0"/>
                <a:sym typeface="+mn-ea"/>
              </a:rPr>
              <a:t> </a:t>
            </a:r>
            <a:r>
              <a:rPr sz="1000" spc="-15" dirty="0">
                <a:solidFill>
                  <a:schemeClr val="tx1"/>
                </a:solidFill>
                <a:latin typeface="Calibri" panose="020F0502020204030204" pitchFamily="34" charset="0"/>
                <a:cs typeface="Calibri" panose="020F0502020204030204" pitchFamily="34" charset="0"/>
                <a:sym typeface="+mn-ea"/>
              </a:rPr>
              <a:t>trigger.</a:t>
            </a:r>
            <a:endParaRPr lang="en-US" altLang="zh-CN" sz="1000" spc="-15" dirty="0">
              <a:solidFill>
                <a:schemeClr val="tx1"/>
              </a:solidFill>
              <a:latin typeface="Calibri" panose="020F0502020204030204" pitchFamily="34" charset="0"/>
              <a:cs typeface="Calibri" panose="020F0502020204030204" pitchFamily="34" charset="0"/>
              <a:sym typeface="+mn-ea"/>
            </a:endParaRPr>
          </a:p>
        </p:txBody>
      </p:sp>
      <p:pic>
        <p:nvPicPr>
          <p:cNvPr id="59" name="图片 58"/>
          <p:cNvPicPr>
            <a:picLocks noChangeAspect="1"/>
          </p:cNvPicPr>
          <p:nvPr/>
        </p:nvPicPr>
        <p:blipFill>
          <a:blip r:embed="rId1"/>
          <a:stretch>
            <a:fillRect/>
          </a:stretch>
        </p:blipFill>
        <p:spPr>
          <a:xfrm>
            <a:off x="600710" y="1938655"/>
            <a:ext cx="3958590" cy="2053590"/>
          </a:xfrm>
          <a:prstGeom prst="rect">
            <a:avLst/>
          </a:prstGeom>
        </p:spPr>
      </p:pic>
      <p:pic>
        <p:nvPicPr>
          <p:cNvPr id="60" name="图片 59"/>
          <p:cNvPicPr>
            <a:picLocks noChangeAspect="1"/>
          </p:cNvPicPr>
          <p:nvPr/>
        </p:nvPicPr>
        <p:blipFill>
          <a:blip r:embed="rId2"/>
          <a:stretch>
            <a:fillRect/>
          </a:stretch>
        </p:blipFill>
        <p:spPr>
          <a:xfrm>
            <a:off x="4834890" y="1939925"/>
            <a:ext cx="3222625" cy="20523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03151" y="262980"/>
            <a:ext cx="3296516" cy="414020"/>
          </a:xfrm>
          <a:prstGeom prst="rect">
            <a:avLst/>
          </a:prstGeom>
          <a:noFill/>
        </p:spPr>
        <p:txBody>
          <a:bodyPr wrap="square" rtlCol="0">
            <a:spAutoFit/>
          </a:bodyPr>
          <a:lstStyle/>
          <a:p>
            <a:r>
              <a:rPr lang="en-US" altLang="zh-CN" sz="2100" b="1">
                <a:latin typeface="Calibri" panose="020F0502020204030204" pitchFamily="34" charset="0"/>
                <a:ea typeface="微软雅黑" panose="020B0503020204020204" pitchFamily="34" charset="-122"/>
                <a:cs typeface="Calibri" panose="020F0502020204030204" pitchFamily="34" charset="0"/>
              </a:rPr>
              <a:t>Battery Replacement</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7" name="文本框 6"/>
          <p:cNvSpPr txBox="1"/>
          <p:nvPr/>
        </p:nvSpPr>
        <p:spPr>
          <a:xfrm>
            <a:off x="3180080" y="734695"/>
            <a:ext cx="4964430" cy="737235"/>
          </a:xfrm>
          <a:prstGeom prst="rect">
            <a:avLst/>
          </a:prstGeom>
          <a:noFill/>
        </p:spPr>
        <p:txBody>
          <a:bodyPr wrap="square" rtlCol="0">
            <a:spAutoFit/>
          </a:bodyPr>
          <a:p>
            <a:pPr marL="12065" marR="19685" indent="0">
              <a:lnSpc>
                <a:spcPct val="117000"/>
              </a:lnSpc>
              <a:spcBef>
                <a:spcPts val="100"/>
              </a:spcBef>
              <a:buSzPct val="80000"/>
              <a:buNone/>
              <a:tabLst>
                <a:tab pos="60960" algn="l"/>
              </a:tabLst>
            </a:pPr>
            <a:r>
              <a:rPr sz="1200" dirty="0">
                <a:solidFill>
                  <a:schemeClr val="tx1"/>
                </a:solidFill>
                <a:latin typeface="Calibri" panose="020F0502020204030204" pitchFamily="34" charset="0"/>
                <a:cs typeface="Calibri" panose="020F0502020204030204" pitchFamily="34" charset="0"/>
                <a:sym typeface="+mn-ea"/>
              </a:rPr>
              <a:t>1.Take off the battery cover from its gap with screw driver,</a:t>
            </a:r>
            <a:r>
              <a:rPr lang="en-US" sz="120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and stretch the screw driver into battery compartment lever opening and take off the battery compartment.</a:t>
            </a:r>
            <a:endParaRPr sz="1200" dirty="0">
              <a:solidFill>
                <a:schemeClr val="tx1"/>
              </a:solidFill>
              <a:latin typeface="Calibri" panose="020F0502020204030204" pitchFamily="34" charset="0"/>
              <a:cs typeface="Calibri" panose="020F0502020204030204" pitchFamily="34" charset="0"/>
              <a:sym typeface="+mn-ea"/>
            </a:endParaRPr>
          </a:p>
        </p:txBody>
      </p:sp>
      <p:pic>
        <p:nvPicPr>
          <p:cNvPr id="2" name="图片 1"/>
          <p:cNvPicPr>
            <a:picLocks noChangeAspect="1"/>
          </p:cNvPicPr>
          <p:nvPr/>
        </p:nvPicPr>
        <p:blipFill>
          <a:blip r:embed="rId1"/>
          <a:stretch>
            <a:fillRect/>
          </a:stretch>
        </p:blipFill>
        <p:spPr>
          <a:xfrm>
            <a:off x="647065" y="832485"/>
            <a:ext cx="2289810" cy="1114425"/>
          </a:xfrm>
          <a:prstGeom prst="rect">
            <a:avLst/>
          </a:prstGeom>
        </p:spPr>
      </p:pic>
      <p:pic>
        <p:nvPicPr>
          <p:cNvPr id="3" name="图片 2"/>
          <p:cNvPicPr>
            <a:picLocks noChangeAspect="1"/>
          </p:cNvPicPr>
          <p:nvPr/>
        </p:nvPicPr>
        <p:blipFill>
          <a:blip r:embed="rId2"/>
          <a:stretch>
            <a:fillRect/>
          </a:stretch>
        </p:blipFill>
        <p:spPr>
          <a:xfrm>
            <a:off x="633095" y="2212340"/>
            <a:ext cx="2339340" cy="840105"/>
          </a:xfrm>
          <a:prstGeom prst="rect">
            <a:avLst/>
          </a:prstGeom>
        </p:spPr>
      </p:pic>
      <p:pic>
        <p:nvPicPr>
          <p:cNvPr id="4" name="图片 3"/>
          <p:cNvPicPr>
            <a:picLocks noChangeAspect="1"/>
          </p:cNvPicPr>
          <p:nvPr/>
        </p:nvPicPr>
        <p:blipFill>
          <a:blip r:embed="rId3"/>
          <a:stretch>
            <a:fillRect/>
          </a:stretch>
        </p:blipFill>
        <p:spPr>
          <a:xfrm>
            <a:off x="633095" y="3317875"/>
            <a:ext cx="2339975" cy="1046480"/>
          </a:xfrm>
          <a:prstGeom prst="rect">
            <a:avLst/>
          </a:prstGeom>
        </p:spPr>
      </p:pic>
      <p:sp>
        <p:nvSpPr>
          <p:cNvPr id="5" name="文本框 4"/>
          <p:cNvSpPr txBox="1"/>
          <p:nvPr/>
        </p:nvSpPr>
        <p:spPr>
          <a:xfrm>
            <a:off x="3180080" y="2155825"/>
            <a:ext cx="5292090" cy="737235"/>
          </a:xfrm>
          <a:prstGeom prst="rect">
            <a:avLst/>
          </a:prstGeom>
          <a:noFill/>
        </p:spPr>
        <p:txBody>
          <a:bodyPr wrap="square" rtlCol="0">
            <a:spAutoFit/>
          </a:bodyPr>
          <a:p>
            <a:pPr marL="12065" marR="19685" indent="0">
              <a:lnSpc>
                <a:spcPct val="117000"/>
              </a:lnSpc>
              <a:spcBef>
                <a:spcPts val="100"/>
              </a:spcBef>
              <a:buSzPct val="80000"/>
              <a:buNone/>
              <a:tabLst>
                <a:tab pos="60960" algn="l"/>
              </a:tabLst>
            </a:pPr>
            <a:r>
              <a:rPr sz="1200" dirty="0">
                <a:solidFill>
                  <a:schemeClr val="tx1"/>
                </a:solidFill>
                <a:latin typeface="Calibri" panose="020F0502020204030204" pitchFamily="34" charset="0"/>
                <a:cs typeface="Calibri" panose="020F0502020204030204" pitchFamily="34" charset="0"/>
                <a:sym typeface="+mn-ea"/>
              </a:rPr>
              <a:t>2.Install two brand-new CR2450 button batteries into the</a:t>
            </a:r>
            <a:r>
              <a:rPr lang="en-US" sz="120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battery compartment, with one firmly sticking the</a:t>
            </a:r>
            <a:r>
              <a:rPr lang="en-US" sz="120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compartment top on the polar front and the other firmly sticking to the compartment bottom on the polar front.</a:t>
            </a:r>
            <a:endParaRPr sz="1200" dirty="0">
              <a:solidFill>
                <a:schemeClr val="tx1"/>
              </a:solidFill>
              <a:latin typeface="Calibri" panose="020F0502020204030204" pitchFamily="34" charset="0"/>
              <a:cs typeface="Calibri" panose="020F0502020204030204" pitchFamily="34" charset="0"/>
              <a:sym typeface="+mn-ea"/>
            </a:endParaRPr>
          </a:p>
        </p:txBody>
      </p:sp>
      <p:sp>
        <p:nvSpPr>
          <p:cNvPr id="6" name="文本框 5"/>
          <p:cNvSpPr txBox="1"/>
          <p:nvPr/>
        </p:nvSpPr>
        <p:spPr>
          <a:xfrm>
            <a:off x="3180080" y="3272155"/>
            <a:ext cx="4958080" cy="521970"/>
          </a:xfrm>
          <a:prstGeom prst="rect">
            <a:avLst/>
          </a:prstGeom>
          <a:noFill/>
        </p:spPr>
        <p:txBody>
          <a:bodyPr wrap="square" rtlCol="0">
            <a:spAutoFit/>
          </a:bodyPr>
          <a:p>
            <a:pPr marL="12065" marR="19685" indent="0">
              <a:lnSpc>
                <a:spcPct val="117000"/>
              </a:lnSpc>
              <a:spcBef>
                <a:spcPts val="100"/>
              </a:spcBef>
              <a:buSzPct val="80000"/>
              <a:buNone/>
              <a:tabLst>
                <a:tab pos="60960" algn="l"/>
              </a:tabLst>
            </a:pPr>
            <a:r>
              <a:rPr sz="1200" dirty="0">
                <a:solidFill>
                  <a:schemeClr val="tx1"/>
                </a:solidFill>
                <a:latin typeface="Calibri" panose="020F0502020204030204" pitchFamily="34" charset="0"/>
                <a:cs typeface="Calibri" panose="020F0502020204030204" pitchFamily="34" charset="0"/>
                <a:sym typeface="+mn-ea"/>
              </a:rPr>
              <a:t>3.Align to and install the battery compartment based on</a:t>
            </a:r>
            <a:r>
              <a:rPr lang="en-US" sz="1200" dirty="0">
                <a:solidFill>
                  <a:schemeClr val="tx1"/>
                </a:solidFill>
                <a:latin typeface="Calibri" panose="020F0502020204030204" pitchFamily="34" charset="0"/>
                <a:cs typeface="Calibri" panose="020F0502020204030204" pitchFamily="34" charset="0"/>
                <a:sym typeface="+mn-ea"/>
              </a:rPr>
              <a:t> </a:t>
            </a:r>
            <a:r>
              <a:rPr sz="1200" dirty="0">
                <a:solidFill>
                  <a:schemeClr val="tx1"/>
                </a:solidFill>
                <a:latin typeface="Calibri" panose="020F0502020204030204" pitchFamily="34" charset="0"/>
                <a:cs typeface="Calibri" panose="020F0502020204030204" pitchFamily="34" charset="0"/>
                <a:sym typeface="+mn-ea"/>
              </a:rPr>
              <a:t>arrow directions, and then put on the battery cover.</a:t>
            </a:r>
            <a:endParaRPr sz="1200" dirty="0">
              <a:solidFill>
                <a:schemeClr val="tx1"/>
              </a:solidFill>
              <a:latin typeface="Calibri" panose="020F0502020204030204" pitchFamily="34" charset="0"/>
              <a:cs typeface="Calibri" panose="020F0502020204030204" pitchFamily="34" charset="0"/>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96141" y="262980"/>
            <a:ext cx="3296516" cy="414020"/>
          </a:xfrm>
          <a:prstGeom prst="rect">
            <a:avLst/>
          </a:prstGeom>
          <a:noFill/>
        </p:spPr>
        <p:txBody>
          <a:bodyPr wrap="square" rtlCol="0">
            <a:spAutoFit/>
          </a:bodyPr>
          <a:lstStyle/>
          <a:p>
            <a:r>
              <a:rPr lang="en-US" altLang="zh-CN" sz="2100" b="1" dirty="0">
                <a:latin typeface="微软雅黑" panose="020B0503020204020204" pitchFamily="34" charset="-122"/>
                <a:ea typeface="微软雅黑" panose="020B0503020204020204" pitchFamily="34" charset="-122"/>
              </a:rPr>
              <a:t>Content</a:t>
            </a:r>
            <a:endParaRPr lang="en-US" altLang="zh-CN" sz="21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73380" y="1209675"/>
            <a:ext cx="3910965" cy="1753235"/>
          </a:xfrm>
          <a:prstGeom prst="rect">
            <a:avLst/>
          </a:prstGeom>
          <a:noFill/>
        </p:spPr>
        <p:txBody>
          <a:bodyPr wrap="square" rtlCol="0">
            <a:spAutoFit/>
          </a:bodyPr>
          <a:p>
            <a:pPr marL="285750" indent="-285750" fontAlgn="auto">
              <a:lnSpc>
                <a:spcPct val="150000"/>
              </a:lnSpc>
              <a:buFont typeface="Wingdings" panose="05000000000000000000" charset="0"/>
              <a:buChar char="Ø"/>
            </a:pPr>
            <a:r>
              <a:rPr lang="en-US" altLang="zh-CN" b="1">
                <a:solidFill>
                  <a:schemeClr val="tx1"/>
                </a:solidFill>
              </a:rPr>
              <a:t>Product introduction</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solidFill>
                  <a:schemeClr val="tx1"/>
                </a:solidFill>
              </a:rPr>
              <a:t>Product installation</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gradFill>
                  <a:gsLst>
                    <a:gs pos="0">
                      <a:srgbClr val="007BD3"/>
                    </a:gs>
                    <a:gs pos="100000">
                      <a:srgbClr val="034373"/>
                    </a:gs>
                  </a:gsLst>
                  <a:lin scaled="0"/>
                </a:gradFill>
              </a:rPr>
              <a:t>Configuration on App</a:t>
            </a:r>
            <a:endParaRPr lang="en-US" altLang="zh-CN" b="1">
              <a:gradFill>
                <a:gsLst>
                  <a:gs pos="0">
                    <a:srgbClr val="007BD3"/>
                  </a:gs>
                  <a:gs pos="100000">
                    <a:srgbClr val="034373"/>
                  </a:gs>
                </a:gsLst>
                <a:lin scaled="0"/>
              </a:gradFill>
            </a:endParaRPr>
          </a:p>
          <a:p>
            <a:pPr marL="285750" indent="-285750" fontAlgn="auto">
              <a:lnSpc>
                <a:spcPct val="150000"/>
              </a:lnSpc>
              <a:buFont typeface="Wingdings" panose="05000000000000000000" charset="0"/>
              <a:buChar char="Ø"/>
            </a:pPr>
            <a:r>
              <a:rPr lang="en-US" altLang="zh-CN" b="1"/>
              <a:t>FAQ</a:t>
            </a:r>
            <a:endParaRPr lang="en-US" altLang="zh-CN"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图片 12" descr="微信图片_202203101014311"/>
          <p:cNvPicPr>
            <a:picLocks noChangeAspect="1"/>
          </p:cNvPicPr>
          <p:nvPr/>
        </p:nvPicPr>
        <p:blipFill>
          <a:blip r:embed="rId1"/>
          <a:stretch>
            <a:fillRect/>
          </a:stretch>
        </p:blipFill>
        <p:spPr>
          <a:xfrm>
            <a:off x="6935470" y="1318260"/>
            <a:ext cx="1678940" cy="2987040"/>
          </a:xfrm>
          <a:prstGeom prst="rect">
            <a:avLst/>
          </a:prstGeom>
        </p:spPr>
      </p:pic>
      <p:pic>
        <p:nvPicPr>
          <p:cNvPr id="2" name="图片 1" descr="微信图片_20220310101431"/>
          <p:cNvPicPr>
            <a:picLocks noChangeAspect="1"/>
          </p:cNvPicPr>
          <p:nvPr/>
        </p:nvPicPr>
        <p:blipFill>
          <a:blip r:embed="rId2"/>
          <a:stretch>
            <a:fillRect/>
          </a:stretch>
        </p:blipFill>
        <p:spPr>
          <a:xfrm>
            <a:off x="4761865" y="1318260"/>
            <a:ext cx="1682750" cy="2994025"/>
          </a:xfrm>
          <a:prstGeom prst="rect">
            <a:avLst/>
          </a:prstGeom>
        </p:spPr>
      </p:pic>
      <p:pic>
        <p:nvPicPr>
          <p:cNvPr id="7" name="图片 6" descr="微信图片_20220308162104"/>
          <p:cNvPicPr>
            <a:picLocks noChangeAspect="1"/>
          </p:cNvPicPr>
          <p:nvPr/>
        </p:nvPicPr>
        <p:blipFill>
          <a:blip r:embed="rId3"/>
          <a:stretch>
            <a:fillRect/>
          </a:stretch>
        </p:blipFill>
        <p:spPr>
          <a:xfrm>
            <a:off x="391160" y="1318260"/>
            <a:ext cx="1681480" cy="2991485"/>
          </a:xfrm>
          <a:prstGeom prst="rect">
            <a:avLst/>
          </a:prstGeom>
        </p:spPr>
      </p:pic>
      <p:sp>
        <p:nvSpPr>
          <p:cNvPr id="16" name="文本框 15"/>
          <p:cNvSpPr txBox="1"/>
          <p:nvPr/>
        </p:nvSpPr>
        <p:spPr>
          <a:xfrm>
            <a:off x="274320" y="273685"/>
            <a:ext cx="4664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Bind Motion Sensor P1 on App</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5" name="文本框 4"/>
          <p:cNvSpPr txBox="1"/>
          <p:nvPr/>
        </p:nvSpPr>
        <p:spPr>
          <a:xfrm>
            <a:off x="284480" y="811530"/>
            <a:ext cx="2076450" cy="36830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O</a:t>
            </a:r>
            <a:r>
              <a:rPr lang="zh-CN" altLang="en-US" sz="900">
                <a:latin typeface="Calibri" panose="020F0502020204030204" pitchFamily="34" charset="0"/>
                <a:cs typeface="Calibri" panose="020F0502020204030204" pitchFamily="34" charset="0"/>
                <a:sym typeface="+mn-ea"/>
              </a:rPr>
              <a:t>pen the app, enter “</a:t>
            </a:r>
            <a:r>
              <a:rPr lang="en-US" altLang="zh-CN" sz="900">
                <a:latin typeface="Calibri" panose="020F0502020204030204" pitchFamily="34" charset="0"/>
                <a:cs typeface="Calibri" panose="020F0502020204030204" pitchFamily="34" charset="0"/>
                <a:sym typeface="+mn-ea"/>
              </a:rPr>
              <a:t>Add </a:t>
            </a:r>
            <a:r>
              <a:rPr lang="zh-CN" altLang="en-US" sz="900">
                <a:latin typeface="Calibri" panose="020F0502020204030204" pitchFamily="34" charset="0"/>
                <a:cs typeface="Calibri" panose="020F0502020204030204" pitchFamily="34" charset="0"/>
                <a:sym typeface="+mn-ea"/>
              </a:rPr>
              <a:t>Accessory” and </a:t>
            </a:r>
            <a:r>
              <a:rPr lang="en-US" altLang="zh-CN" sz="900">
                <a:latin typeface="Calibri" panose="020F0502020204030204" pitchFamily="34" charset="0"/>
                <a:cs typeface="Calibri" panose="020F0502020204030204" pitchFamily="34" charset="0"/>
                <a:sym typeface="+mn-ea"/>
              </a:rPr>
              <a:t>s</a:t>
            </a:r>
            <a:r>
              <a:rPr lang="zh-CN" altLang="en-US" sz="900">
                <a:latin typeface="Calibri" panose="020F0502020204030204" pitchFamily="34" charset="0"/>
                <a:cs typeface="Calibri" panose="020F0502020204030204" pitchFamily="34" charset="0"/>
                <a:sym typeface="+mn-ea"/>
              </a:rPr>
              <a:t>elect “</a:t>
            </a:r>
            <a:r>
              <a:rPr lang="en-US" altLang="zh-CN" sz="900">
                <a:latin typeface="Calibri" panose="020F0502020204030204" pitchFamily="34" charset="0"/>
                <a:cs typeface="Calibri" panose="020F0502020204030204" pitchFamily="34" charset="0"/>
                <a:sym typeface="+mn-ea"/>
              </a:rPr>
              <a:t>Motion</a:t>
            </a:r>
            <a:r>
              <a:rPr lang="en-US" altLang="zh-CN" sz="900">
                <a:latin typeface="Calibri" panose="020F0502020204030204" pitchFamily="34" charset="0"/>
                <a:cs typeface="Calibri" panose="020F0502020204030204" pitchFamily="34" charset="0"/>
                <a:sym typeface="+mn-ea"/>
              </a:rPr>
              <a:t> Sensor P1</a:t>
            </a:r>
            <a:r>
              <a:rPr lang="zh-CN" altLang="en-US" sz="900">
                <a:latin typeface="Calibri" panose="020F0502020204030204" pitchFamily="34" charset="0"/>
                <a:cs typeface="Calibri" panose="020F0502020204030204" pitchFamily="34" charset="0"/>
                <a:sym typeface="+mn-ea"/>
              </a:rPr>
              <a:t>” </a:t>
            </a:r>
            <a:r>
              <a:rPr lang="en-US" altLang="zh-CN" sz="900">
                <a:latin typeface="Calibri" panose="020F0502020204030204" pitchFamily="34" charset="0"/>
                <a:cs typeface="Calibri" panose="020F0502020204030204" pitchFamily="34" charset="0"/>
                <a:sym typeface="+mn-ea"/>
              </a:rPr>
              <a:t>.</a:t>
            </a:r>
            <a:endParaRPr lang="en-US" altLang="zh-CN" sz="900">
              <a:latin typeface="Calibri" panose="020F0502020204030204" pitchFamily="34" charset="0"/>
              <a:cs typeface="Calibri" panose="020F0502020204030204" pitchFamily="34" charset="0"/>
              <a:sym typeface="+mn-ea"/>
            </a:endParaRPr>
          </a:p>
        </p:txBody>
      </p:sp>
      <p:sp>
        <p:nvSpPr>
          <p:cNvPr id="9" name="文本框 8"/>
          <p:cNvSpPr txBox="1"/>
          <p:nvPr/>
        </p:nvSpPr>
        <p:spPr>
          <a:xfrm>
            <a:off x="4655185" y="811530"/>
            <a:ext cx="1980565" cy="506730"/>
          </a:xfrm>
          <a:prstGeom prst="rect">
            <a:avLst/>
          </a:prstGeom>
          <a:noFill/>
        </p:spPr>
        <p:txBody>
          <a:bodyPr wrap="square" rtlCol="0" anchor="t">
            <a:spAutoFit/>
          </a:bodyPr>
          <a:p>
            <a:pPr fontAlgn="auto">
              <a:lnSpc>
                <a:spcPct val="100000"/>
              </a:lnSpc>
            </a:pPr>
            <a:r>
              <a:rPr lang="zh-CN" altLang="en-US" sz="900">
                <a:sym typeface="+mn-ea"/>
              </a:rPr>
              <a:t>Press and hold the reset button for </a:t>
            </a:r>
            <a:r>
              <a:rPr lang="en-US" altLang="zh-CN" sz="900">
                <a:sym typeface="+mn-ea"/>
              </a:rPr>
              <a:t>more than 5</a:t>
            </a:r>
            <a:r>
              <a:rPr lang="zh-CN" altLang="en-US" sz="900">
                <a:sym typeface="+mn-ea"/>
              </a:rPr>
              <a:t>s</a:t>
            </a:r>
            <a:r>
              <a:rPr lang="en-US" altLang="zh-CN" sz="900">
                <a:sym typeface="+mn-ea"/>
              </a:rPr>
              <a:t>, until the blue light blinks 3 times.</a:t>
            </a:r>
            <a:endParaRPr lang="en-US" altLang="zh-CN" sz="900">
              <a:latin typeface="Calibri" panose="020F0502020204030204" pitchFamily="34" charset="0"/>
              <a:cs typeface="Calibri" panose="020F0502020204030204" pitchFamily="34" charset="0"/>
              <a:sym typeface="+mn-ea"/>
            </a:endParaRPr>
          </a:p>
        </p:txBody>
      </p:sp>
      <p:sp>
        <p:nvSpPr>
          <p:cNvPr id="11" name="文本框 10"/>
          <p:cNvSpPr txBox="1"/>
          <p:nvPr/>
        </p:nvSpPr>
        <p:spPr>
          <a:xfrm>
            <a:off x="6835140" y="811530"/>
            <a:ext cx="1975485" cy="368300"/>
          </a:xfrm>
          <a:prstGeom prst="rect">
            <a:avLst/>
          </a:prstGeom>
          <a:noFill/>
        </p:spPr>
        <p:txBody>
          <a:bodyPr wrap="square" rtlCol="0" anchor="t">
            <a:spAutoFit/>
          </a:bodyPr>
          <a:p>
            <a:pPr fontAlgn="auto">
              <a:lnSpc>
                <a:spcPct val="100000"/>
              </a:lnSpc>
            </a:pPr>
            <a:r>
              <a:rPr lang="en-US" sz="900">
                <a:sym typeface="+mn-ea"/>
              </a:rPr>
              <a:t>Click “Done” to complete the device binding.</a:t>
            </a:r>
            <a:endParaRPr lang="en-US" sz="900">
              <a:latin typeface="Calibri" panose="020F0502020204030204" pitchFamily="34" charset="0"/>
              <a:cs typeface="Calibri" panose="020F0502020204030204" pitchFamily="34" charset="0"/>
              <a:sym typeface="+mn-ea"/>
            </a:endParaRPr>
          </a:p>
        </p:txBody>
      </p:sp>
      <p:pic>
        <p:nvPicPr>
          <p:cNvPr id="4" name="图片 3" descr="微信图片_202201201143031"/>
          <p:cNvPicPr>
            <a:picLocks noChangeAspect="1"/>
          </p:cNvPicPr>
          <p:nvPr/>
        </p:nvPicPr>
        <p:blipFill>
          <a:blip r:embed="rId4"/>
          <a:stretch>
            <a:fillRect/>
          </a:stretch>
        </p:blipFill>
        <p:spPr>
          <a:xfrm>
            <a:off x="2590165" y="1330325"/>
            <a:ext cx="1680845" cy="2991485"/>
          </a:xfrm>
          <a:prstGeom prst="rect">
            <a:avLst/>
          </a:prstGeom>
        </p:spPr>
      </p:pic>
      <p:sp>
        <p:nvSpPr>
          <p:cNvPr id="3" name="矩形 2"/>
          <p:cNvSpPr/>
          <p:nvPr/>
        </p:nvSpPr>
        <p:spPr>
          <a:xfrm>
            <a:off x="412750" y="2999740"/>
            <a:ext cx="360680" cy="2095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1475740" y="2287270"/>
            <a:ext cx="577215" cy="4311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912495" y="1430020"/>
            <a:ext cx="639445" cy="2025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1558290" y="139382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15" name="文本框 14"/>
          <p:cNvSpPr txBox="1"/>
          <p:nvPr/>
        </p:nvSpPr>
        <p:spPr>
          <a:xfrm>
            <a:off x="773430" y="300164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7" name="文本框 16"/>
          <p:cNvSpPr txBox="1"/>
          <p:nvPr/>
        </p:nvSpPr>
        <p:spPr>
          <a:xfrm>
            <a:off x="1644015" y="205232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18" name="矩形 17"/>
          <p:cNvSpPr/>
          <p:nvPr/>
        </p:nvSpPr>
        <p:spPr>
          <a:xfrm>
            <a:off x="2639695" y="1811020"/>
            <a:ext cx="1043940" cy="88773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3666490" y="2258060"/>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20" name="文本框 19"/>
          <p:cNvSpPr txBox="1"/>
          <p:nvPr/>
        </p:nvSpPr>
        <p:spPr>
          <a:xfrm>
            <a:off x="5480050" y="242697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21" name="矩形 20"/>
          <p:cNvSpPr/>
          <p:nvPr/>
        </p:nvSpPr>
        <p:spPr>
          <a:xfrm>
            <a:off x="8295005" y="1430655"/>
            <a:ext cx="334010" cy="1657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8096885" y="1360170"/>
            <a:ext cx="260350" cy="275590"/>
          </a:xfrm>
          <a:prstGeom prst="rect">
            <a:avLst/>
          </a:prstGeom>
          <a:noFill/>
        </p:spPr>
        <p:txBody>
          <a:bodyPr wrap="none" rtlCol="0">
            <a:spAutoFit/>
          </a:bodyPr>
          <a:p>
            <a:r>
              <a:rPr lang="en-US" altLang="zh-CN" sz="1200" b="1">
                <a:solidFill>
                  <a:srgbClr val="FF0000"/>
                </a:solidFill>
              </a:rPr>
              <a:t>6</a:t>
            </a:r>
            <a:endParaRPr lang="en-US" altLang="zh-CN" sz="1200" b="1">
              <a:solidFill>
                <a:srgbClr val="FF0000"/>
              </a:solidFill>
            </a:endParaRPr>
          </a:p>
        </p:txBody>
      </p:sp>
      <p:sp>
        <p:nvSpPr>
          <p:cNvPr id="23" name="文本框 22"/>
          <p:cNvSpPr txBox="1"/>
          <p:nvPr/>
        </p:nvSpPr>
        <p:spPr>
          <a:xfrm>
            <a:off x="2510790" y="811530"/>
            <a:ext cx="1812925" cy="50673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Choose a Hub. Please complete the hub binding before selecting a hub here.</a:t>
            </a:r>
            <a:endParaRPr lang="en-US" sz="900">
              <a:latin typeface="Calibri" panose="020F0502020204030204" pitchFamily="34" charset="0"/>
              <a:cs typeface="Calibri" panose="020F0502020204030204" pitchFamily="34" charset="0"/>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微信图片_202203101017213"/>
          <p:cNvPicPr>
            <a:picLocks noChangeAspect="1"/>
          </p:cNvPicPr>
          <p:nvPr/>
        </p:nvPicPr>
        <p:blipFill>
          <a:blip r:embed="rId1"/>
          <a:stretch>
            <a:fillRect/>
          </a:stretch>
        </p:blipFill>
        <p:spPr>
          <a:xfrm>
            <a:off x="6849745" y="1301115"/>
            <a:ext cx="1657985" cy="2950210"/>
          </a:xfrm>
          <a:prstGeom prst="rect">
            <a:avLst/>
          </a:prstGeom>
        </p:spPr>
      </p:pic>
      <p:pic>
        <p:nvPicPr>
          <p:cNvPr id="3" name="图片 2" descr="微信图片_202203101017212"/>
          <p:cNvPicPr>
            <a:picLocks noChangeAspect="1"/>
          </p:cNvPicPr>
          <p:nvPr/>
        </p:nvPicPr>
        <p:blipFill>
          <a:blip r:embed="rId2"/>
          <a:stretch>
            <a:fillRect/>
          </a:stretch>
        </p:blipFill>
        <p:spPr>
          <a:xfrm>
            <a:off x="4766945" y="1262380"/>
            <a:ext cx="1680210" cy="2988945"/>
          </a:xfrm>
          <a:prstGeom prst="rect">
            <a:avLst/>
          </a:prstGeom>
        </p:spPr>
      </p:pic>
      <p:pic>
        <p:nvPicPr>
          <p:cNvPr id="2" name="图片 1" descr="微信图片_202203101017211"/>
          <p:cNvPicPr>
            <a:picLocks noChangeAspect="1"/>
          </p:cNvPicPr>
          <p:nvPr/>
        </p:nvPicPr>
        <p:blipFill>
          <a:blip r:embed="rId3"/>
          <a:stretch>
            <a:fillRect/>
          </a:stretch>
        </p:blipFill>
        <p:spPr>
          <a:xfrm>
            <a:off x="2686685" y="1265555"/>
            <a:ext cx="1677670" cy="2985770"/>
          </a:xfrm>
          <a:prstGeom prst="rect">
            <a:avLst/>
          </a:prstGeom>
        </p:spPr>
      </p:pic>
      <p:pic>
        <p:nvPicPr>
          <p:cNvPr id="21" name="图片 20" descr="微信图片_20220310101721"/>
          <p:cNvPicPr>
            <a:picLocks noChangeAspect="1"/>
          </p:cNvPicPr>
          <p:nvPr/>
        </p:nvPicPr>
        <p:blipFill>
          <a:blip r:embed="rId4"/>
          <a:stretch>
            <a:fillRect/>
          </a:stretch>
        </p:blipFill>
        <p:spPr>
          <a:xfrm>
            <a:off x="607060" y="1266825"/>
            <a:ext cx="1677035" cy="2984500"/>
          </a:xfrm>
          <a:prstGeom prst="rect">
            <a:avLst/>
          </a:prstGeom>
        </p:spPr>
      </p:pic>
      <p:sp>
        <p:nvSpPr>
          <p:cNvPr id="16" name="文本框 15"/>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Rename the Device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5" name="矩形 4"/>
          <p:cNvSpPr/>
          <p:nvPr/>
        </p:nvSpPr>
        <p:spPr>
          <a:xfrm>
            <a:off x="7884795" y="2371725"/>
            <a:ext cx="288925" cy="22161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5662295" y="1578610"/>
            <a:ext cx="621665" cy="2349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7076440" y="2136775"/>
            <a:ext cx="826135" cy="2349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nvSpPr>
        <p:spPr>
          <a:xfrm>
            <a:off x="3787775" y="130873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1" name="文本框 10"/>
          <p:cNvSpPr txBox="1"/>
          <p:nvPr/>
        </p:nvSpPr>
        <p:spPr>
          <a:xfrm>
            <a:off x="5451475" y="1569085"/>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12" name="矩形 11"/>
          <p:cNvSpPr/>
          <p:nvPr/>
        </p:nvSpPr>
        <p:spPr>
          <a:xfrm>
            <a:off x="661035" y="2948305"/>
            <a:ext cx="1065530" cy="27686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1726565" y="294957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14" name="文本框 13"/>
          <p:cNvSpPr txBox="1"/>
          <p:nvPr/>
        </p:nvSpPr>
        <p:spPr>
          <a:xfrm>
            <a:off x="7913370" y="208470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15" name="文本框 14"/>
          <p:cNvSpPr txBox="1"/>
          <p:nvPr/>
        </p:nvSpPr>
        <p:spPr>
          <a:xfrm>
            <a:off x="521970" y="860425"/>
            <a:ext cx="2076450" cy="36830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O</a:t>
            </a:r>
            <a:r>
              <a:rPr lang="zh-CN" altLang="en-US" sz="900">
                <a:latin typeface="Calibri" panose="020F0502020204030204" pitchFamily="34" charset="0"/>
                <a:cs typeface="Calibri" panose="020F0502020204030204" pitchFamily="34" charset="0"/>
                <a:sym typeface="+mn-ea"/>
              </a:rPr>
              <a:t>pen the app, enter “Accessor</a:t>
            </a:r>
            <a:r>
              <a:rPr lang="en-US" altLang="zh-CN" sz="900">
                <a:latin typeface="Calibri" panose="020F0502020204030204" pitchFamily="34" charset="0"/>
                <a:cs typeface="Calibri" panose="020F0502020204030204" pitchFamily="34" charset="0"/>
                <a:sym typeface="+mn-ea"/>
              </a:rPr>
              <a:t>ies</a:t>
            </a:r>
            <a:r>
              <a:rPr lang="zh-CN" altLang="en-US" sz="900">
                <a:latin typeface="Calibri" panose="020F0502020204030204" pitchFamily="34" charset="0"/>
                <a:cs typeface="Calibri" panose="020F0502020204030204" pitchFamily="34" charset="0"/>
                <a:sym typeface="+mn-ea"/>
              </a:rPr>
              <a:t>” and </a:t>
            </a:r>
            <a:r>
              <a:rPr lang="en-US" altLang="zh-CN" sz="900">
                <a:latin typeface="Calibri" panose="020F0502020204030204" pitchFamily="34" charset="0"/>
                <a:cs typeface="Calibri" panose="020F0502020204030204" pitchFamily="34" charset="0"/>
                <a:sym typeface="+mn-ea"/>
              </a:rPr>
              <a:t>s</a:t>
            </a:r>
            <a:r>
              <a:rPr lang="zh-CN" altLang="en-US" sz="900">
                <a:latin typeface="Calibri" panose="020F0502020204030204" pitchFamily="34" charset="0"/>
                <a:cs typeface="Calibri" panose="020F0502020204030204" pitchFamily="34" charset="0"/>
                <a:sym typeface="+mn-ea"/>
              </a:rPr>
              <a:t>elect “</a:t>
            </a:r>
            <a:r>
              <a:rPr lang="en-US" altLang="zh-CN" sz="900">
                <a:latin typeface="Calibri" panose="020F0502020204030204" pitchFamily="34" charset="0"/>
                <a:cs typeface="Calibri" panose="020F0502020204030204" pitchFamily="34" charset="0"/>
                <a:sym typeface="+mn-ea"/>
              </a:rPr>
              <a:t>Motion Sensor P1</a:t>
            </a:r>
            <a:r>
              <a:rPr lang="zh-CN" altLang="en-US" sz="900">
                <a:latin typeface="Calibri" panose="020F0502020204030204" pitchFamily="34" charset="0"/>
                <a:cs typeface="Calibri" panose="020F0502020204030204" pitchFamily="34" charset="0"/>
                <a:sym typeface="+mn-ea"/>
              </a:rPr>
              <a:t>” </a:t>
            </a:r>
            <a:r>
              <a:rPr lang="en-US" altLang="zh-CN" sz="900">
                <a:latin typeface="Calibri" panose="020F0502020204030204" pitchFamily="34" charset="0"/>
                <a:cs typeface="Calibri" panose="020F0502020204030204" pitchFamily="34" charset="0"/>
                <a:sym typeface="+mn-ea"/>
              </a:rPr>
              <a:t>.</a:t>
            </a:r>
            <a:endParaRPr lang="en-US" altLang="zh-CN" sz="900">
              <a:latin typeface="Calibri" panose="020F0502020204030204" pitchFamily="34" charset="0"/>
              <a:cs typeface="Calibri" panose="020F0502020204030204" pitchFamily="34" charset="0"/>
              <a:sym typeface="+mn-ea"/>
            </a:endParaRPr>
          </a:p>
        </p:txBody>
      </p:sp>
      <p:sp>
        <p:nvSpPr>
          <p:cNvPr id="17" name="文本框 16"/>
          <p:cNvSpPr txBox="1"/>
          <p:nvPr/>
        </p:nvSpPr>
        <p:spPr>
          <a:xfrm>
            <a:off x="2604770" y="860425"/>
            <a:ext cx="171958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Click “...”</a:t>
            </a:r>
            <a:r>
              <a:rPr lang="zh-CN" altLang="en-US" sz="900">
                <a:latin typeface="Calibri" panose="020F0502020204030204" pitchFamily="34" charset="0"/>
                <a:cs typeface="Calibri" panose="020F0502020204030204" pitchFamily="34" charset="0"/>
                <a:sym typeface="+mn-ea"/>
              </a:rPr>
              <a:t> </a:t>
            </a:r>
            <a:r>
              <a:rPr lang="en-US" altLang="zh-CN" sz="900">
                <a:latin typeface="Calibri" panose="020F0502020204030204" pitchFamily="34" charset="0"/>
                <a:cs typeface="Calibri" panose="020F0502020204030204" pitchFamily="34" charset="0"/>
                <a:sym typeface="+mn-ea"/>
              </a:rPr>
              <a:t>.</a:t>
            </a:r>
            <a:endParaRPr lang="en-US" altLang="zh-CN" sz="900">
              <a:latin typeface="Calibri" panose="020F0502020204030204" pitchFamily="34" charset="0"/>
              <a:cs typeface="Calibri" panose="020F0502020204030204" pitchFamily="34" charset="0"/>
              <a:sym typeface="+mn-ea"/>
            </a:endParaRPr>
          </a:p>
        </p:txBody>
      </p:sp>
      <p:sp>
        <p:nvSpPr>
          <p:cNvPr id="18" name="文本框 17"/>
          <p:cNvSpPr txBox="1"/>
          <p:nvPr/>
        </p:nvSpPr>
        <p:spPr>
          <a:xfrm>
            <a:off x="6769735" y="860425"/>
            <a:ext cx="168275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Input new name and click “OK”.</a:t>
            </a:r>
            <a:r>
              <a:rPr lang="zh-CN" altLang="en-US" sz="900">
                <a:latin typeface="Calibri" panose="020F0502020204030204" pitchFamily="34" charset="0"/>
                <a:cs typeface="Calibri" panose="020F0502020204030204" pitchFamily="34" charset="0"/>
                <a:sym typeface="+mn-ea"/>
              </a:rPr>
              <a:t> </a:t>
            </a:r>
            <a:endParaRPr lang="zh-CN" altLang="en-US" sz="900">
              <a:latin typeface="Calibri" panose="020F0502020204030204" pitchFamily="34" charset="0"/>
              <a:cs typeface="Calibri" panose="020F0502020204030204" pitchFamily="34" charset="0"/>
            </a:endParaRPr>
          </a:p>
        </p:txBody>
      </p:sp>
      <p:sp>
        <p:nvSpPr>
          <p:cNvPr id="6" name="文本框 5"/>
          <p:cNvSpPr txBox="1"/>
          <p:nvPr/>
        </p:nvSpPr>
        <p:spPr>
          <a:xfrm>
            <a:off x="558165" y="4426585"/>
            <a:ext cx="629158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*Once rename the device, the new name will display at the menu of “Accessories” on App.</a:t>
            </a:r>
            <a:endParaRPr lang="en-US" altLang="zh-CN" sz="900">
              <a:latin typeface="Calibri" panose="020F0502020204030204" pitchFamily="34" charset="0"/>
              <a:cs typeface="Calibri" panose="020F0502020204030204" pitchFamily="34" charset="0"/>
              <a:sym typeface="+mn-ea"/>
            </a:endParaRPr>
          </a:p>
        </p:txBody>
      </p:sp>
      <p:sp>
        <p:nvSpPr>
          <p:cNvPr id="22" name="文本框 21"/>
          <p:cNvSpPr txBox="1"/>
          <p:nvPr/>
        </p:nvSpPr>
        <p:spPr>
          <a:xfrm>
            <a:off x="4690110" y="860425"/>
            <a:ext cx="151765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Click “Accessory Name”</a:t>
            </a:r>
            <a:r>
              <a:rPr lang="zh-CN" altLang="en-US" sz="900">
                <a:latin typeface="Calibri" panose="020F0502020204030204" pitchFamily="34" charset="0"/>
                <a:cs typeface="Calibri" panose="020F0502020204030204" pitchFamily="34" charset="0"/>
                <a:sym typeface="+mn-ea"/>
              </a:rPr>
              <a:t> </a:t>
            </a:r>
            <a:r>
              <a:rPr lang="en-US" altLang="zh-CN" sz="900">
                <a:latin typeface="Calibri" panose="020F0502020204030204" pitchFamily="34" charset="0"/>
                <a:cs typeface="Calibri" panose="020F0502020204030204" pitchFamily="34" charset="0"/>
                <a:sym typeface="+mn-ea"/>
              </a:rPr>
              <a:t>.</a:t>
            </a:r>
            <a:endParaRPr lang="en-US" altLang="zh-CN" sz="900">
              <a:latin typeface="Calibri" panose="020F0502020204030204" pitchFamily="34" charset="0"/>
              <a:cs typeface="Calibri" panose="020F0502020204030204" pitchFamily="34" charset="0"/>
              <a:sym typeface="+mn-ea"/>
            </a:endParaRPr>
          </a:p>
        </p:txBody>
      </p:sp>
      <p:sp>
        <p:nvSpPr>
          <p:cNvPr id="13" name="矩形 12"/>
          <p:cNvSpPr/>
          <p:nvPr/>
        </p:nvSpPr>
        <p:spPr>
          <a:xfrm>
            <a:off x="4049395" y="1379220"/>
            <a:ext cx="288925" cy="22161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微信图片_202203101017212"/>
          <p:cNvPicPr>
            <a:picLocks noChangeAspect="1"/>
          </p:cNvPicPr>
          <p:nvPr/>
        </p:nvPicPr>
        <p:blipFill>
          <a:blip r:embed="rId1"/>
          <a:stretch>
            <a:fillRect/>
          </a:stretch>
        </p:blipFill>
        <p:spPr>
          <a:xfrm>
            <a:off x="385445" y="1297305"/>
            <a:ext cx="1832610" cy="3260090"/>
          </a:xfrm>
          <a:prstGeom prst="rect">
            <a:avLst/>
          </a:prstGeom>
        </p:spPr>
      </p:pic>
      <p:sp>
        <p:nvSpPr>
          <p:cNvPr id="6" name="文本框 5"/>
          <p:cNvSpPr txBox="1"/>
          <p:nvPr/>
        </p:nvSpPr>
        <p:spPr>
          <a:xfrm>
            <a:off x="313690" y="617220"/>
            <a:ext cx="5586095" cy="598805"/>
          </a:xfrm>
          <a:prstGeom prst="rect">
            <a:avLst/>
          </a:prstGeom>
          <a:noFill/>
        </p:spPr>
        <p:txBody>
          <a:bodyPr wrap="none" rtlCol="0">
            <a:spAutoFit/>
          </a:bodyPr>
          <a:p>
            <a:pPr algn="l"/>
            <a:r>
              <a:rPr lang="en-US" altLang="zh-CN" sz="1100" b="1"/>
              <a:t>select the location:  </a:t>
            </a:r>
            <a:r>
              <a:rPr lang="en-US" altLang="zh-CN" sz="1100"/>
              <a:t>Step 1--Step 2;</a:t>
            </a:r>
            <a:endParaRPr lang="en-US" altLang="zh-CN" sz="1100" b="1"/>
          </a:p>
          <a:p>
            <a:pPr algn="l"/>
            <a:r>
              <a:rPr lang="en-US" altLang="zh-CN" sz="1100" b="1">
                <a:sym typeface="+mn-ea"/>
              </a:rPr>
              <a:t>Create new location: </a:t>
            </a:r>
            <a:r>
              <a:rPr lang="en-US" altLang="zh-CN" sz="1100">
                <a:sym typeface="+mn-ea"/>
              </a:rPr>
              <a:t>Step 1--Step 3--Step 4--Step 5, or you can select the name in the list here;</a:t>
            </a:r>
            <a:endParaRPr lang="en-US" altLang="zh-CN" sz="1100" b="1">
              <a:sym typeface="+mn-ea"/>
            </a:endParaRPr>
          </a:p>
          <a:p>
            <a:pPr algn="l"/>
            <a:r>
              <a:rPr lang="en-US" altLang="zh-CN" sz="1100" b="1"/>
              <a:t>Select the wallpaper: </a:t>
            </a:r>
            <a:r>
              <a:rPr lang="en-US" altLang="zh-CN" sz="1100"/>
              <a:t>Step 1--Step 3--Step 6--Step 7.</a:t>
            </a:r>
            <a:endParaRPr lang="en-US" altLang="zh-CN" sz="1100"/>
          </a:p>
        </p:txBody>
      </p:sp>
      <p:pic>
        <p:nvPicPr>
          <p:cNvPr id="4" name="图片 3" descr="微信图片_202202151138071"/>
          <p:cNvPicPr>
            <a:picLocks noChangeAspect="1"/>
          </p:cNvPicPr>
          <p:nvPr/>
        </p:nvPicPr>
        <p:blipFill>
          <a:blip r:embed="rId2"/>
          <a:stretch>
            <a:fillRect/>
          </a:stretch>
        </p:blipFill>
        <p:spPr>
          <a:xfrm>
            <a:off x="2392680" y="1297305"/>
            <a:ext cx="1826260" cy="3251200"/>
          </a:xfrm>
          <a:prstGeom prst="rect">
            <a:avLst/>
          </a:prstGeom>
        </p:spPr>
      </p:pic>
      <p:pic>
        <p:nvPicPr>
          <p:cNvPr id="5" name="图片 4" descr="微信图片_202202151138072"/>
          <p:cNvPicPr>
            <a:picLocks noChangeAspect="1"/>
          </p:cNvPicPr>
          <p:nvPr/>
        </p:nvPicPr>
        <p:blipFill>
          <a:blip r:embed="rId3"/>
          <a:stretch>
            <a:fillRect/>
          </a:stretch>
        </p:blipFill>
        <p:spPr>
          <a:xfrm>
            <a:off x="4352925" y="1297305"/>
            <a:ext cx="1826895" cy="3250565"/>
          </a:xfrm>
          <a:prstGeom prst="rect">
            <a:avLst/>
          </a:prstGeom>
        </p:spPr>
      </p:pic>
      <p:sp>
        <p:nvSpPr>
          <p:cNvPr id="12" name="矩形 11"/>
          <p:cNvSpPr/>
          <p:nvPr/>
        </p:nvSpPr>
        <p:spPr>
          <a:xfrm>
            <a:off x="1555750" y="1924685"/>
            <a:ext cx="57086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矩形 6"/>
          <p:cNvSpPr/>
          <p:nvPr/>
        </p:nvSpPr>
        <p:spPr>
          <a:xfrm>
            <a:off x="2451100" y="2586355"/>
            <a:ext cx="708025" cy="19304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3801745" y="1431925"/>
            <a:ext cx="396875" cy="14986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5318760" y="1818005"/>
            <a:ext cx="84518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0" name="图片 9" descr="微信图片_202202151138073"/>
          <p:cNvPicPr>
            <a:picLocks noChangeAspect="1"/>
          </p:cNvPicPr>
          <p:nvPr/>
        </p:nvPicPr>
        <p:blipFill>
          <a:blip r:embed="rId4"/>
          <a:stretch>
            <a:fillRect/>
          </a:stretch>
        </p:blipFill>
        <p:spPr>
          <a:xfrm>
            <a:off x="6399530" y="1297305"/>
            <a:ext cx="1831340" cy="3260090"/>
          </a:xfrm>
          <a:prstGeom prst="rect">
            <a:avLst/>
          </a:prstGeom>
        </p:spPr>
      </p:pic>
      <p:sp>
        <p:nvSpPr>
          <p:cNvPr id="11" name="矩形 10"/>
          <p:cNvSpPr/>
          <p:nvPr/>
        </p:nvSpPr>
        <p:spPr>
          <a:xfrm>
            <a:off x="4375150" y="2916555"/>
            <a:ext cx="84518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7898765" y="1431925"/>
            <a:ext cx="33020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矩形 13"/>
          <p:cNvSpPr/>
          <p:nvPr/>
        </p:nvSpPr>
        <p:spPr>
          <a:xfrm>
            <a:off x="5833745" y="1399540"/>
            <a:ext cx="33020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1285875" y="192468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17" name="文本框 16"/>
          <p:cNvSpPr txBox="1"/>
          <p:nvPr/>
        </p:nvSpPr>
        <p:spPr>
          <a:xfrm>
            <a:off x="3254375" y="326771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8" name="文本框 17"/>
          <p:cNvSpPr txBox="1"/>
          <p:nvPr/>
        </p:nvSpPr>
        <p:spPr>
          <a:xfrm>
            <a:off x="3602355" y="136398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19" name="文本框 18"/>
          <p:cNvSpPr txBox="1"/>
          <p:nvPr/>
        </p:nvSpPr>
        <p:spPr>
          <a:xfrm>
            <a:off x="5065395" y="1788160"/>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20" name="文本框 19"/>
          <p:cNvSpPr txBox="1"/>
          <p:nvPr/>
        </p:nvSpPr>
        <p:spPr>
          <a:xfrm>
            <a:off x="5573395" y="137160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21" name="文本框 20"/>
          <p:cNvSpPr txBox="1"/>
          <p:nvPr/>
        </p:nvSpPr>
        <p:spPr>
          <a:xfrm>
            <a:off x="5220335" y="2886710"/>
            <a:ext cx="260350" cy="275590"/>
          </a:xfrm>
          <a:prstGeom prst="rect">
            <a:avLst/>
          </a:prstGeom>
          <a:noFill/>
        </p:spPr>
        <p:txBody>
          <a:bodyPr wrap="none" rtlCol="0">
            <a:spAutoFit/>
          </a:bodyPr>
          <a:p>
            <a:r>
              <a:rPr lang="en-US" altLang="zh-CN" sz="1200" b="1">
                <a:solidFill>
                  <a:srgbClr val="FF0000"/>
                </a:solidFill>
              </a:rPr>
              <a:t>6</a:t>
            </a:r>
            <a:endParaRPr lang="en-US" altLang="zh-CN" sz="1200" b="1">
              <a:solidFill>
                <a:srgbClr val="FF0000"/>
              </a:solidFill>
            </a:endParaRPr>
          </a:p>
        </p:txBody>
      </p:sp>
      <p:sp>
        <p:nvSpPr>
          <p:cNvPr id="22" name="文本框 21"/>
          <p:cNvSpPr txBox="1"/>
          <p:nvPr/>
        </p:nvSpPr>
        <p:spPr>
          <a:xfrm>
            <a:off x="7638415" y="1431925"/>
            <a:ext cx="260350" cy="275590"/>
          </a:xfrm>
          <a:prstGeom prst="rect">
            <a:avLst/>
          </a:prstGeom>
          <a:noFill/>
        </p:spPr>
        <p:txBody>
          <a:bodyPr wrap="none" rtlCol="0">
            <a:spAutoFit/>
          </a:bodyPr>
          <a:p>
            <a:r>
              <a:rPr lang="en-US" altLang="zh-CN" sz="1200" b="1">
                <a:solidFill>
                  <a:srgbClr val="FF0000"/>
                </a:solidFill>
              </a:rPr>
              <a:t>7</a:t>
            </a:r>
            <a:endParaRPr lang="en-US" altLang="zh-CN" sz="1200" b="1">
              <a:solidFill>
                <a:srgbClr val="FF0000"/>
              </a:solidFill>
            </a:endParaRPr>
          </a:p>
        </p:txBody>
      </p:sp>
      <p:sp>
        <p:nvSpPr>
          <p:cNvPr id="23" name="文本框 22"/>
          <p:cNvSpPr txBox="1"/>
          <p:nvPr/>
        </p:nvSpPr>
        <p:spPr>
          <a:xfrm>
            <a:off x="274320" y="273685"/>
            <a:ext cx="5807710" cy="414020"/>
          </a:xfrm>
          <a:prstGeom prst="rect">
            <a:avLst/>
          </a:prstGeom>
          <a:noFill/>
        </p:spPr>
        <p:txBody>
          <a:bodyPr wrap="square" rtlCol="0">
            <a:spAutoFit/>
          </a:bodyPr>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Set Location</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图片 20" descr="微信图片_202203101028462"/>
          <p:cNvPicPr>
            <a:picLocks noChangeAspect="1"/>
          </p:cNvPicPr>
          <p:nvPr/>
        </p:nvPicPr>
        <p:blipFill>
          <a:blip r:embed="rId1"/>
          <a:stretch>
            <a:fillRect/>
          </a:stretch>
        </p:blipFill>
        <p:spPr>
          <a:xfrm>
            <a:off x="6662420" y="1277620"/>
            <a:ext cx="1853565" cy="3299460"/>
          </a:xfrm>
          <a:prstGeom prst="rect">
            <a:avLst/>
          </a:prstGeom>
        </p:spPr>
      </p:pic>
      <p:pic>
        <p:nvPicPr>
          <p:cNvPr id="20" name="图片 19" descr="微信图片_202203101028461"/>
          <p:cNvPicPr>
            <a:picLocks noChangeAspect="1"/>
          </p:cNvPicPr>
          <p:nvPr/>
        </p:nvPicPr>
        <p:blipFill>
          <a:blip r:embed="rId2"/>
          <a:stretch>
            <a:fillRect/>
          </a:stretch>
        </p:blipFill>
        <p:spPr>
          <a:xfrm>
            <a:off x="4522470" y="1282700"/>
            <a:ext cx="1833880" cy="3263900"/>
          </a:xfrm>
          <a:prstGeom prst="rect">
            <a:avLst/>
          </a:prstGeom>
        </p:spPr>
      </p:pic>
      <p:pic>
        <p:nvPicPr>
          <p:cNvPr id="11" name="图片 10" descr="微信图片_20220310102846"/>
          <p:cNvPicPr>
            <a:picLocks noChangeAspect="1"/>
          </p:cNvPicPr>
          <p:nvPr/>
        </p:nvPicPr>
        <p:blipFill>
          <a:blip r:embed="rId3"/>
          <a:stretch>
            <a:fillRect/>
          </a:stretch>
        </p:blipFill>
        <p:spPr>
          <a:xfrm>
            <a:off x="2476500" y="1282700"/>
            <a:ext cx="1832610" cy="3260725"/>
          </a:xfrm>
          <a:prstGeom prst="rect">
            <a:avLst/>
          </a:prstGeom>
        </p:spPr>
      </p:pic>
      <p:pic>
        <p:nvPicPr>
          <p:cNvPr id="2" name="图片 1" descr="微信图片_202203101017212"/>
          <p:cNvPicPr>
            <a:picLocks noChangeAspect="1"/>
          </p:cNvPicPr>
          <p:nvPr/>
        </p:nvPicPr>
        <p:blipFill>
          <a:blip r:embed="rId4"/>
          <a:stretch>
            <a:fillRect/>
          </a:stretch>
        </p:blipFill>
        <p:spPr>
          <a:xfrm>
            <a:off x="429260" y="1282700"/>
            <a:ext cx="1832610" cy="3260725"/>
          </a:xfrm>
          <a:prstGeom prst="rect">
            <a:avLst/>
          </a:prstGeom>
        </p:spPr>
      </p:pic>
      <p:sp>
        <p:nvSpPr>
          <p:cNvPr id="12" name="矩形 11"/>
          <p:cNvSpPr/>
          <p:nvPr/>
        </p:nvSpPr>
        <p:spPr>
          <a:xfrm>
            <a:off x="476885" y="2524125"/>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5720715" y="2471420"/>
            <a:ext cx="57086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1387475" y="249428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9" name="文本框 8"/>
          <p:cNvSpPr txBox="1"/>
          <p:nvPr/>
        </p:nvSpPr>
        <p:spPr>
          <a:xfrm>
            <a:off x="4425950" y="710565"/>
            <a:ext cx="2249805" cy="506730"/>
          </a:xfrm>
          <a:prstGeom prst="rect">
            <a:avLst/>
          </a:prstGeom>
          <a:noFill/>
        </p:spPr>
        <p:txBody>
          <a:bodyPr wrap="square" rtlCol="0">
            <a:spAutoFit/>
          </a:bodyPr>
          <a:p>
            <a:r>
              <a:rPr lang="en-US" altLang="zh-CN" sz="900"/>
              <a:t>Enable “Add it to Favorites”,</a:t>
            </a:r>
            <a:endParaRPr lang="en-US" altLang="zh-CN" sz="900"/>
          </a:p>
          <a:p>
            <a:r>
              <a:rPr lang="en-US" altLang="zh-CN" sz="900"/>
              <a:t>Give the new name on the homepage for device as per requirement.</a:t>
            </a:r>
            <a:endParaRPr lang="en-US" altLang="zh-CN" sz="900"/>
          </a:p>
        </p:txBody>
      </p:sp>
      <p:sp>
        <p:nvSpPr>
          <p:cNvPr id="17" name="文本框 16"/>
          <p:cNvSpPr txBox="1"/>
          <p:nvPr/>
        </p:nvSpPr>
        <p:spPr>
          <a:xfrm>
            <a:off x="3361055" y="182054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8" name="文本框 17"/>
          <p:cNvSpPr txBox="1"/>
          <p:nvPr/>
        </p:nvSpPr>
        <p:spPr>
          <a:xfrm>
            <a:off x="274320" y="273685"/>
            <a:ext cx="756412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Add Device to “Favoriate” on Homepage</a:t>
            </a:r>
            <a:endParaRPr lang="zh-CN" altLang="en-US"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3" name="文本框 2"/>
          <p:cNvSpPr txBox="1"/>
          <p:nvPr/>
        </p:nvSpPr>
        <p:spPr>
          <a:xfrm>
            <a:off x="356870" y="710565"/>
            <a:ext cx="2030095" cy="36830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O</a:t>
            </a:r>
            <a:r>
              <a:rPr lang="zh-CN" altLang="en-US" sz="900">
                <a:latin typeface="Calibri" panose="020F0502020204030204" pitchFamily="34" charset="0"/>
                <a:cs typeface="Calibri" panose="020F0502020204030204" pitchFamily="34" charset="0"/>
                <a:sym typeface="+mn-ea"/>
              </a:rPr>
              <a:t>pen the app, enter</a:t>
            </a:r>
            <a:r>
              <a:rPr lang="en-US" altLang="zh-CN" sz="900">
                <a:latin typeface="Calibri" panose="020F0502020204030204" pitchFamily="34" charset="0"/>
                <a:cs typeface="Calibri" panose="020F0502020204030204" pitchFamily="34" charset="0"/>
                <a:sym typeface="+mn-ea"/>
              </a:rPr>
              <a:t> </a:t>
            </a:r>
            <a:r>
              <a:rPr lang="zh-CN" altLang="en-US" sz="900">
                <a:latin typeface="Calibri" panose="020F0502020204030204" pitchFamily="34" charset="0"/>
                <a:cs typeface="Calibri" panose="020F0502020204030204" pitchFamily="34" charset="0"/>
                <a:sym typeface="+mn-ea"/>
              </a:rPr>
              <a:t>“</a:t>
            </a:r>
            <a:r>
              <a:rPr lang="en-US" altLang="zh-CN" sz="900">
                <a:latin typeface="Calibri" panose="020F0502020204030204" pitchFamily="34" charset="0"/>
                <a:cs typeface="Calibri" panose="020F0502020204030204" pitchFamily="34" charset="0"/>
                <a:sym typeface="+mn-ea"/>
              </a:rPr>
              <a:t>Motion</a:t>
            </a:r>
            <a:r>
              <a:rPr lang="en-US" altLang="zh-CN" sz="900">
                <a:latin typeface="Calibri" panose="020F0502020204030204" pitchFamily="34" charset="0"/>
                <a:cs typeface="Calibri" panose="020F0502020204030204" pitchFamily="34" charset="0"/>
                <a:sym typeface="+mn-ea"/>
              </a:rPr>
              <a:t> Sensor P1</a:t>
            </a:r>
            <a:r>
              <a:rPr lang="zh-CN" altLang="en-US" sz="900">
                <a:latin typeface="Calibri" panose="020F0502020204030204" pitchFamily="34" charset="0"/>
                <a:cs typeface="Calibri" panose="020F0502020204030204" pitchFamily="34" charset="0"/>
                <a:sym typeface="+mn-ea"/>
              </a:rPr>
              <a:t>” </a:t>
            </a:r>
            <a:r>
              <a:rPr lang="en-US" altLang="zh-CN" sz="900">
                <a:latin typeface="Calibri" panose="020F0502020204030204" pitchFamily="34" charset="0"/>
                <a:cs typeface="Calibri" panose="020F0502020204030204" pitchFamily="34" charset="0"/>
                <a:sym typeface="+mn-ea"/>
              </a:rPr>
              <a:t>. Then click ”Homepage Card”.</a:t>
            </a:r>
            <a:endParaRPr lang="en-US" altLang="zh-CN" sz="900">
              <a:latin typeface="Calibri" panose="020F0502020204030204" pitchFamily="34" charset="0"/>
              <a:cs typeface="Calibri" panose="020F0502020204030204" pitchFamily="34" charset="0"/>
              <a:sym typeface="+mn-ea"/>
            </a:endParaRPr>
          </a:p>
        </p:txBody>
      </p:sp>
      <p:sp>
        <p:nvSpPr>
          <p:cNvPr id="16" name="矩形 15"/>
          <p:cNvSpPr/>
          <p:nvPr/>
        </p:nvSpPr>
        <p:spPr>
          <a:xfrm>
            <a:off x="5428615" y="2813050"/>
            <a:ext cx="82105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5497830" y="2441575"/>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22" name="文本框 21"/>
          <p:cNvSpPr txBox="1"/>
          <p:nvPr/>
        </p:nvSpPr>
        <p:spPr>
          <a:xfrm>
            <a:off x="6584315" y="710565"/>
            <a:ext cx="1922145" cy="506730"/>
          </a:xfrm>
          <a:prstGeom prst="rect">
            <a:avLst/>
          </a:prstGeom>
          <a:noFill/>
        </p:spPr>
        <p:txBody>
          <a:bodyPr wrap="square" rtlCol="0">
            <a:spAutoFit/>
          </a:bodyPr>
          <a:p>
            <a:r>
              <a:rPr lang="en-US" altLang="zh-CN" sz="900"/>
              <a:t>Go to the homepage and click “Favorites”. The device will display here.</a:t>
            </a:r>
            <a:endParaRPr lang="en-US" altLang="zh-CN" sz="900"/>
          </a:p>
        </p:txBody>
      </p:sp>
      <p:sp>
        <p:nvSpPr>
          <p:cNvPr id="23" name="矩形 22"/>
          <p:cNvSpPr/>
          <p:nvPr/>
        </p:nvSpPr>
        <p:spPr>
          <a:xfrm>
            <a:off x="6797040" y="2769870"/>
            <a:ext cx="697230" cy="17272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4" name="矩形 23"/>
          <p:cNvSpPr/>
          <p:nvPr/>
        </p:nvSpPr>
        <p:spPr>
          <a:xfrm>
            <a:off x="6675755" y="2258060"/>
            <a:ext cx="503555" cy="18351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矩形 24"/>
          <p:cNvSpPr/>
          <p:nvPr/>
        </p:nvSpPr>
        <p:spPr>
          <a:xfrm>
            <a:off x="6696710" y="4345940"/>
            <a:ext cx="374015" cy="21145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nvSpPr>
        <p:spPr>
          <a:xfrm>
            <a:off x="5196205" y="276669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27" name="文本框 26"/>
          <p:cNvSpPr txBox="1"/>
          <p:nvPr/>
        </p:nvSpPr>
        <p:spPr>
          <a:xfrm>
            <a:off x="6753225" y="405638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28" name="文本框 27"/>
          <p:cNvSpPr txBox="1"/>
          <p:nvPr/>
        </p:nvSpPr>
        <p:spPr>
          <a:xfrm>
            <a:off x="6797040" y="1971040"/>
            <a:ext cx="260350" cy="275590"/>
          </a:xfrm>
          <a:prstGeom prst="rect">
            <a:avLst/>
          </a:prstGeom>
          <a:noFill/>
        </p:spPr>
        <p:txBody>
          <a:bodyPr wrap="none" rtlCol="0">
            <a:spAutoFit/>
          </a:bodyPr>
          <a:p>
            <a:r>
              <a:rPr lang="en-US" altLang="zh-CN" sz="1200" b="1">
                <a:solidFill>
                  <a:srgbClr val="FF0000"/>
                </a:solidFill>
              </a:rPr>
              <a:t>6</a:t>
            </a:r>
            <a:endParaRPr lang="en-US" altLang="zh-CN" sz="1200" b="1">
              <a:solidFill>
                <a:srgbClr val="FF0000"/>
              </a:solidFill>
            </a:endParaRPr>
          </a:p>
        </p:txBody>
      </p:sp>
      <p:sp>
        <p:nvSpPr>
          <p:cNvPr id="6" name="文本框 5"/>
          <p:cNvSpPr txBox="1"/>
          <p:nvPr/>
        </p:nvSpPr>
        <p:spPr>
          <a:xfrm>
            <a:off x="345440" y="4583430"/>
            <a:ext cx="629158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*Once give the new name at step 3, the new name will display at “Favoriate”.</a:t>
            </a:r>
            <a:endParaRPr lang="en-US" altLang="zh-CN" sz="900">
              <a:latin typeface="Calibri" panose="020F0502020204030204" pitchFamily="34" charset="0"/>
              <a:cs typeface="Calibri" panose="020F0502020204030204" pitchFamily="34" charset="0"/>
              <a:sym typeface="+mn-ea"/>
            </a:endParaRPr>
          </a:p>
        </p:txBody>
      </p:sp>
      <p:sp>
        <p:nvSpPr>
          <p:cNvPr id="13" name="矩形 12"/>
          <p:cNvSpPr/>
          <p:nvPr/>
        </p:nvSpPr>
        <p:spPr>
          <a:xfrm>
            <a:off x="2498090" y="1670050"/>
            <a:ext cx="794385" cy="57658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2476500" y="710565"/>
            <a:ext cx="1802765"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“Human body Sensor” or “Illuminance”</a:t>
            </a:r>
            <a:endParaRPr lang="en-US" sz="900">
              <a:latin typeface="Calibri" panose="020F0502020204030204" pitchFamily="34" charset="0"/>
              <a:cs typeface="Calibri" panose="020F0502020204030204" pitchFamily="34" charset="0"/>
              <a:sym typeface="+mn-ea"/>
            </a:endParaRPr>
          </a:p>
        </p:txBody>
      </p:sp>
      <p:sp>
        <p:nvSpPr>
          <p:cNvPr id="29" name="矩形 28"/>
          <p:cNvSpPr/>
          <p:nvPr/>
        </p:nvSpPr>
        <p:spPr>
          <a:xfrm>
            <a:off x="7611745" y="2769870"/>
            <a:ext cx="697230" cy="17272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0" name="文本框 29"/>
          <p:cNvSpPr txBox="1"/>
          <p:nvPr/>
        </p:nvSpPr>
        <p:spPr>
          <a:xfrm>
            <a:off x="7205980" y="2493645"/>
            <a:ext cx="260350" cy="275590"/>
          </a:xfrm>
          <a:prstGeom prst="rect">
            <a:avLst/>
          </a:prstGeom>
          <a:noFill/>
        </p:spPr>
        <p:txBody>
          <a:bodyPr wrap="none" rtlCol="0">
            <a:spAutoFit/>
          </a:bodyPr>
          <a:p>
            <a:r>
              <a:rPr lang="en-US" altLang="zh-CN" sz="1200" b="1">
                <a:solidFill>
                  <a:srgbClr val="FF0000"/>
                </a:solidFill>
              </a:rPr>
              <a:t>7</a:t>
            </a:r>
            <a:endParaRPr lang="en-US" altLang="zh-CN" sz="1200" b="1">
              <a:solidFill>
                <a:srgbClr val="FF000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图片 19" descr="微信图片_202203101028461"/>
          <p:cNvPicPr>
            <a:picLocks noChangeAspect="1"/>
          </p:cNvPicPr>
          <p:nvPr/>
        </p:nvPicPr>
        <p:blipFill>
          <a:blip r:embed="rId1"/>
          <a:stretch>
            <a:fillRect/>
          </a:stretch>
        </p:blipFill>
        <p:spPr>
          <a:xfrm>
            <a:off x="5246370" y="1282700"/>
            <a:ext cx="1833880" cy="3263900"/>
          </a:xfrm>
          <a:prstGeom prst="rect">
            <a:avLst/>
          </a:prstGeom>
        </p:spPr>
      </p:pic>
      <p:pic>
        <p:nvPicPr>
          <p:cNvPr id="14" name="图片 13" descr="微信图片_20220310102846"/>
          <p:cNvPicPr>
            <a:picLocks noChangeAspect="1"/>
          </p:cNvPicPr>
          <p:nvPr/>
        </p:nvPicPr>
        <p:blipFill>
          <a:blip r:embed="rId2"/>
          <a:stretch>
            <a:fillRect/>
          </a:stretch>
        </p:blipFill>
        <p:spPr>
          <a:xfrm>
            <a:off x="3172460" y="1271270"/>
            <a:ext cx="1832610" cy="3260725"/>
          </a:xfrm>
          <a:prstGeom prst="rect">
            <a:avLst/>
          </a:prstGeom>
        </p:spPr>
      </p:pic>
      <p:pic>
        <p:nvPicPr>
          <p:cNvPr id="13" name="图片 12" descr="微信图片_202203101017212"/>
          <p:cNvPicPr>
            <a:picLocks noChangeAspect="1"/>
          </p:cNvPicPr>
          <p:nvPr/>
        </p:nvPicPr>
        <p:blipFill>
          <a:blip r:embed="rId3"/>
          <a:stretch>
            <a:fillRect/>
          </a:stretch>
        </p:blipFill>
        <p:spPr>
          <a:xfrm>
            <a:off x="1149350" y="1271270"/>
            <a:ext cx="1832610" cy="3260725"/>
          </a:xfrm>
          <a:prstGeom prst="rect">
            <a:avLst/>
          </a:prstGeom>
        </p:spPr>
      </p:pic>
      <p:pic>
        <p:nvPicPr>
          <p:cNvPr id="10" name="图片 9" descr="微信图片_202202151601011"/>
          <p:cNvPicPr>
            <a:picLocks noChangeAspect="1"/>
          </p:cNvPicPr>
          <p:nvPr/>
        </p:nvPicPr>
        <p:blipFill>
          <a:blip r:embed="rId4"/>
          <a:stretch>
            <a:fillRect/>
          </a:stretch>
        </p:blipFill>
        <p:spPr>
          <a:xfrm>
            <a:off x="12893675" y="442595"/>
            <a:ext cx="1830705" cy="3259455"/>
          </a:xfrm>
          <a:prstGeom prst="rect">
            <a:avLst/>
          </a:prstGeom>
        </p:spPr>
      </p:pic>
      <p:sp>
        <p:nvSpPr>
          <p:cNvPr id="12" name="矩形 11"/>
          <p:cNvSpPr/>
          <p:nvPr/>
        </p:nvSpPr>
        <p:spPr>
          <a:xfrm>
            <a:off x="3210560" y="1648460"/>
            <a:ext cx="885190" cy="5175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13366750" y="2622550"/>
            <a:ext cx="884555" cy="3943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4072255" y="1739900"/>
            <a:ext cx="260350" cy="275590"/>
          </a:xfrm>
          <a:prstGeom prst="rect">
            <a:avLst/>
          </a:prstGeom>
          <a:noFill/>
        </p:spPr>
        <p:txBody>
          <a:bodyPr wrap="square" rtlCol="0">
            <a:spAutoFit/>
          </a:bodyPr>
          <a:p>
            <a:r>
              <a:rPr lang="en-US" altLang="zh-CN" sz="1200" b="1">
                <a:solidFill>
                  <a:srgbClr val="FF0000"/>
                </a:solidFill>
              </a:rPr>
              <a:t>2</a:t>
            </a:r>
            <a:endParaRPr lang="en-US" altLang="zh-CN" sz="1200" b="1">
              <a:solidFill>
                <a:srgbClr val="FF0000"/>
              </a:solidFill>
            </a:endParaRPr>
          </a:p>
        </p:txBody>
      </p:sp>
      <p:sp>
        <p:nvSpPr>
          <p:cNvPr id="17" name="文本框 16"/>
          <p:cNvSpPr txBox="1"/>
          <p:nvPr/>
        </p:nvSpPr>
        <p:spPr>
          <a:xfrm>
            <a:off x="14236700" y="265430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31" name="矩形 30"/>
          <p:cNvSpPr/>
          <p:nvPr/>
        </p:nvSpPr>
        <p:spPr>
          <a:xfrm>
            <a:off x="1195070" y="249174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2" name="文本框 31"/>
          <p:cNvSpPr txBox="1"/>
          <p:nvPr/>
        </p:nvSpPr>
        <p:spPr>
          <a:xfrm>
            <a:off x="2113280" y="243141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33" name="文本框 32"/>
          <p:cNvSpPr txBox="1"/>
          <p:nvPr/>
        </p:nvSpPr>
        <p:spPr>
          <a:xfrm>
            <a:off x="1061720" y="92519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“Homepage Card”.</a:t>
            </a:r>
            <a:endParaRPr lang="en-US" sz="900">
              <a:latin typeface="Calibri" panose="020F0502020204030204" pitchFamily="34" charset="0"/>
              <a:cs typeface="Calibri" panose="020F0502020204030204" pitchFamily="34" charset="0"/>
              <a:sym typeface="+mn-ea"/>
            </a:endParaRPr>
          </a:p>
        </p:txBody>
      </p:sp>
      <p:sp>
        <p:nvSpPr>
          <p:cNvPr id="34" name="文本框 33"/>
          <p:cNvSpPr txBox="1"/>
          <p:nvPr/>
        </p:nvSpPr>
        <p:spPr>
          <a:xfrm>
            <a:off x="3076575" y="925195"/>
            <a:ext cx="209550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“Human body sensor” or “Illuminance”.</a:t>
            </a:r>
            <a:endParaRPr lang="en-US" sz="900">
              <a:latin typeface="Calibri" panose="020F0502020204030204" pitchFamily="34" charset="0"/>
              <a:cs typeface="Calibri" panose="020F0502020204030204" pitchFamily="34" charset="0"/>
              <a:sym typeface="+mn-ea"/>
            </a:endParaRPr>
          </a:p>
        </p:txBody>
      </p:sp>
      <p:sp>
        <p:nvSpPr>
          <p:cNvPr id="35" name="文本框 34"/>
          <p:cNvSpPr txBox="1"/>
          <p:nvPr/>
        </p:nvSpPr>
        <p:spPr>
          <a:xfrm>
            <a:off x="12802870" y="163830"/>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“Create”.</a:t>
            </a:r>
            <a:endParaRPr lang="en-US" sz="900">
              <a:latin typeface="Calibri" panose="020F0502020204030204" pitchFamily="34" charset="0"/>
              <a:cs typeface="Calibri" panose="020F0502020204030204" pitchFamily="34" charset="0"/>
              <a:sym typeface="+mn-ea"/>
            </a:endParaRPr>
          </a:p>
        </p:txBody>
      </p:sp>
      <p:sp>
        <p:nvSpPr>
          <p:cNvPr id="37" name="文本框 36"/>
          <p:cNvSpPr txBox="1"/>
          <p:nvPr/>
        </p:nvSpPr>
        <p:spPr>
          <a:xfrm>
            <a:off x="274320" y="668020"/>
            <a:ext cx="2259965" cy="275590"/>
          </a:xfrm>
          <a:prstGeom prst="rect">
            <a:avLst/>
          </a:prstGeom>
          <a:noFill/>
        </p:spPr>
        <p:txBody>
          <a:bodyPr wrap="none" rtlCol="0">
            <a:spAutoFit/>
          </a:bodyPr>
          <a:p>
            <a:pPr algn="l"/>
            <a:r>
              <a:rPr lang="en-US" altLang="zh-CN" sz="1200" b="1"/>
              <a:t>Main step 1: Select the condition</a:t>
            </a:r>
            <a:endParaRPr lang="en-US" altLang="zh-CN" sz="1200"/>
          </a:p>
        </p:txBody>
      </p:sp>
      <p:sp>
        <p:nvSpPr>
          <p:cNvPr id="6" name="矩形 5"/>
          <p:cNvSpPr/>
          <p:nvPr/>
        </p:nvSpPr>
        <p:spPr>
          <a:xfrm>
            <a:off x="5296535" y="3341370"/>
            <a:ext cx="1276985" cy="5175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文本框 8"/>
          <p:cNvSpPr txBox="1"/>
          <p:nvPr/>
        </p:nvSpPr>
        <p:spPr>
          <a:xfrm>
            <a:off x="6537960" y="3462655"/>
            <a:ext cx="260350" cy="275590"/>
          </a:xfrm>
          <a:prstGeom prst="rect">
            <a:avLst/>
          </a:prstGeom>
          <a:noFill/>
        </p:spPr>
        <p:txBody>
          <a:bodyPr wrap="square" rtlCol="0">
            <a:spAutoFit/>
          </a:bodyPr>
          <a:p>
            <a:r>
              <a:rPr lang="en-US" altLang="zh-CN" sz="1200" b="1">
                <a:solidFill>
                  <a:srgbClr val="FF0000"/>
                </a:solidFill>
              </a:rPr>
              <a:t>3</a:t>
            </a:r>
            <a:endParaRPr lang="en-US" altLang="zh-CN" sz="1200" b="1">
              <a:solidFill>
                <a:srgbClr val="FF0000"/>
              </a:solidFill>
            </a:endParaRPr>
          </a:p>
        </p:txBody>
      </p:sp>
      <p:sp>
        <p:nvSpPr>
          <p:cNvPr id="11" name="文本框 10"/>
          <p:cNvSpPr txBox="1"/>
          <p:nvPr/>
        </p:nvSpPr>
        <p:spPr>
          <a:xfrm>
            <a:off x="5158740" y="92519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“alarm”.</a:t>
            </a:r>
            <a:endParaRPr lang="en-US" sz="900">
              <a:latin typeface="Calibri" panose="020F0502020204030204" pitchFamily="34" charset="0"/>
              <a:cs typeface="Calibri" panose="020F0502020204030204" pitchFamily="34" charset="0"/>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微信图片_202203101034531"/>
          <p:cNvPicPr>
            <a:picLocks noChangeAspect="1"/>
          </p:cNvPicPr>
          <p:nvPr/>
        </p:nvPicPr>
        <p:blipFill>
          <a:blip r:embed="rId1"/>
          <a:stretch>
            <a:fillRect/>
          </a:stretch>
        </p:blipFill>
        <p:spPr>
          <a:xfrm>
            <a:off x="6520815" y="1343025"/>
            <a:ext cx="1849120" cy="3290570"/>
          </a:xfrm>
          <a:prstGeom prst="rect">
            <a:avLst/>
          </a:prstGeom>
        </p:spPr>
      </p:pic>
      <p:pic>
        <p:nvPicPr>
          <p:cNvPr id="2" name="图片 1" descr="微信图片_20220310103453"/>
          <p:cNvPicPr>
            <a:picLocks noChangeAspect="1"/>
          </p:cNvPicPr>
          <p:nvPr/>
        </p:nvPicPr>
        <p:blipFill>
          <a:blip r:embed="rId2"/>
          <a:stretch>
            <a:fillRect/>
          </a:stretch>
        </p:blipFill>
        <p:spPr>
          <a:xfrm>
            <a:off x="4464050" y="1343660"/>
            <a:ext cx="1849120" cy="3290570"/>
          </a:xfrm>
          <a:prstGeom prst="rect">
            <a:avLst/>
          </a:prstGeom>
        </p:spPr>
      </p:pic>
      <p:pic>
        <p:nvPicPr>
          <p:cNvPr id="5" name="图片 4" descr="微信图片_202203081651231"/>
          <p:cNvPicPr>
            <a:picLocks noChangeAspect="1"/>
          </p:cNvPicPr>
          <p:nvPr/>
        </p:nvPicPr>
        <p:blipFill>
          <a:blip r:embed="rId3"/>
          <a:stretch>
            <a:fillRect/>
          </a:stretch>
        </p:blipFill>
        <p:spPr>
          <a:xfrm>
            <a:off x="2442210" y="1343025"/>
            <a:ext cx="1835150" cy="3265805"/>
          </a:xfrm>
          <a:prstGeom prst="rect">
            <a:avLst/>
          </a:prstGeom>
        </p:spPr>
      </p:pic>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13" name="矩形 12"/>
          <p:cNvSpPr/>
          <p:nvPr/>
        </p:nvSpPr>
        <p:spPr>
          <a:xfrm>
            <a:off x="4483735" y="1694180"/>
            <a:ext cx="743585" cy="2667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2992755" y="169418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6" name="矩形 5"/>
          <p:cNvSpPr/>
          <p:nvPr/>
        </p:nvSpPr>
        <p:spPr>
          <a:xfrm>
            <a:off x="7461885" y="1682750"/>
            <a:ext cx="786130" cy="22669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文本框 32"/>
          <p:cNvSpPr txBox="1"/>
          <p:nvPr/>
        </p:nvSpPr>
        <p:spPr>
          <a:xfrm>
            <a:off x="4415155" y="1064260"/>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the condition.</a:t>
            </a:r>
            <a:endParaRPr lang="en-US" sz="900">
              <a:latin typeface="Calibri" panose="020F0502020204030204" pitchFamily="34" charset="0"/>
              <a:cs typeface="Calibri" panose="020F0502020204030204" pitchFamily="34" charset="0"/>
              <a:sym typeface="+mn-ea"/>
            </a:endParaRPr>
          </a:p>
        </p:txBody>
      </p:sp>
      <p:sp>
        <p:nvSpPr>
          <p:cNvPr id="25" name="文本框 24"/>
          <p:cNvSpPr txBox="1"/>
          <p:nvPr/>
        </p:nvSpPr>
        <p:spPr>
          <a:xfrm>
            <a:off x="6451600" y="1064260"/>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Check the condition.</a:t>
            </a:r>
            <a:endParaRPr lang="en-US" sz="900">
              <a:latin typeface="Calibri" panose="020F0502020204030204" pitchFamily="34" charset="0"/>
              <a:cs typeface="Calibri" panose="020F0502020204030204" pitchFamily="34" charset="0"/>
              <a:sym typeface="+mn-ea"/>
            </a:endParaRPr>
          </a:p>
        </p:txBody>
      </p:sp>
      <p:sp>
        <p:nvSpPr>
          <p:cNvPr id="19" name="文本框 18"/>
          <p:cNvSpPr txBox="1"/>
          <p:nvPr/>
        </p:nvSpPr>
        <p:spPr>
          <a:xfrm>
            <a:off x="5227320" y="1687195"/>
            <a:ext cx="260350" cy="275590"/>
          </a:xfrm>
          <a:prstGeom prst="rect">
            <a:avLst/>
          </a:prstGeom>
          <a:noFill/>
        </p:spPr>
        <p:txBody>
          <a:bodyPr wrap="none" rtlCol="0">
            <a:spAutoFit/>
          </a:bodyPr>
          <a:p>
            <a:r>
              <a:rPr lang="en-US" altLang="zh-CN" sz="1200" b="1">
                <a:solidFill>
                  <a:srgbClr val="FF0000"/>
                </a:solidFill>
              </a:rPr>
              <a:t>6</a:t>
            </a:r>
            <a:endParaRPr lang="en-US" altLang="zh-CN" sz="1200" b="1">
              <a:solidFill>
                <a:srgbClr val="FF0000"/>
              </a:solidFill>
            </a:endParaRPr>
          </a:p>
        </p:txBody>
      </p:sp>
      <p:sp>
        <p:nvSpPr>
          <p:cNvPr id="36" name="文本框 35"/>
          <p:cNvSpPr txBox="1"/>
          <p:nvPr/>
        </p:nvSpPr>
        <p:spPr>
          <a:xfrm>
            <a:off x="2357755" y="1064260"/>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“Condition”.</a:t>
            </a:r>
            <a:endParaRPr lang="en-US" sz="900">
              <a:latin typeface="Calibri" panose="020F0502020204030204" pitchFamily="34" charset="0"/>
              <a:cs typeface="Calibri" panose="020F0502020204030204" pitchFamily="34" charset="0"/>
              <a:sym typeface="+mn-ea"/>
            </a:endParaRPr>
          </a:p>
        </p:txBody>
      </p:sp>
      <p:pic>
        <p:nvPicPr>
          <p:cNvPr id="3" name="图片 2" descr="微信图片_20220308165123"/>
          <p:cNvPicPr>
            <a:picLocks noChangeAspect="1"/>
          </p:cNvPicPr>
          <p:nvPr/>
        </p:nvPicPr>
        <p:blipFill>
          <a:blip r:embed="rId4"/>
          <a:stretch>
            <a:fillRect/>
          </a:stretch>
        </p:blipFill>
        <p:spPr>
          <a:xfrm>
            <a:off x="391160" y="1343660"/>
            <a:ext cx="1834515" cy="3265170"/>
          </a:xfrm>
          <a:prstGeom prst="rect">
            <a:avLst/>
          </a:prstGeom>
        </p:spPr>
      </p:pic>
      <p:sp>
        <p:nvSpPr>
          <p:cNvPr id="4" name="文本框 3"/>
          <p:cNvSpPr txBox="1"/>
          <p:nvPr/>
        </p:nvSpPr>
        <p:spPr>
          <a:xfrm>
            <a:off x="307340" y="1064260"/>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“Create”.</a:t>
            </a:r>
            <a:endParaRPr lang="en-US" sz="900">
              <a:latin typeface="Calibri" panose="020F0502020204030204" pitchFamily="34" charset="0"/>
              <a:cs typeface="Calibri" panose="020F0502020204030204" pitchFamily="34" charset="0"/>
              <a:sym typeface="+mn-ea"/>
            </a:endParaRPr>
          </a:p>
        </p:txBody>
      </p:sp>
      <p:sp>
        <p:nvSpPr>
          <p:cNvPr id="10" name="矩形 9"/>
          <p:cNvSpPr/>
          <p:nvPr/>
        </p:nvSpPr>
        <p:spPr>
          <a:xfrm>
            <a:off x="824865" y="3550920"/>
            <a:ext cx="966470" cy="33210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矩形 11"/>
          <p:cNvSpPr/>
          <p:nvPr/>
        </p:nvSpPr>
        <p:spPr>
          <a:xfrm>
            <a:off x="2457450" y="1725295"/>
            <a:ext cx="535305" cy="1841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1791335" y="3578860"/>
            <a:ext cx="260350" cy="275590"/>
          </a:xfrm>
          <a:prstGeom prst="rect">
            <a:avLst/>
          </a:prstGeom>
          <a:noFill/>
        </p:spPr>
        <p:txBody>
          <a:bodyPr wrap="square" rtlCol="0">
            <a:spAutoFit/>
          </a:bodyPr>
          <a:p>
            <a:r>
              <a:rPr lang="en-US" altLang="zh-CN" sz="1200" b="1">
                <a:solidFill>
                  <a:srgbClr val="FF0000"/>
                </a:solidFill>
              </a:rPr>
              <a:t>4</a:t>
            </a:r>
            <a:endParaRPr lang="en-US" altLang="zh-CN" sz="1200" b="1">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descr="微信图片_202203101034531"/>
          <p:cNvPicPr>
            <a:picLocks noChangeAspect="1"/>
          </p:cNvPicPr>
          <p:nvPr/>
        </p:nvPicPr>
        <p:blipFill>
          <a:blip r:embed="rId1"/>
          <a:stretch>
            <a:fillRect/>
          </a:stretch>
        </p:blipFill>
        <p:spPr>
          <a:xfrm>
            <a:off x="340995" y="1344930"/>
            <a:ext cx="1801495" cy="3206115"/>
          </a:xfrm>
          <a:prstGeom prst="rect">
            <a:avLst/>
          </a:prstGeom>
        </p:spPr>
      </p:pic>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pic>
        <p:nvPicPr>
          <p:cNvPr id="3" name="图片 2" descr="微信图片_202202151601014"/>
          <p:cNvPicPr>
            <a:picLocks noChangeAspect="1"/>
          </p:cNvPicPr>
          <p:nvPr/>
        </p:nvPicPr>
        <p:blipFill>
          <a:blip r:embed="rId2"/>
          <a:stretch>
            <a:fillRect/>
          </a:stretch>
        </p:blipFill>
        <p:spPr>
          <a:xfrm>
            <a:off x="2627630" y="1365250"/>
            <a:ext cx="1796415" cy="3196590"/>
          </a:xfrm>
          <a:prstGeom prst="rect">
            <a:avLst/>
          </a:prstGeom>
        </p:spPr>
      </p:pic>
      <p:sp>
        <p:nvSpPr>
          <p:cNvPr id="6" name="矩形 5"/>
          <p:cNvSpPr/>
          <p:nvPr/>
        </p:nvSpPr>
        <p:spPr>
          <a:xfrm>
            <a:off x="343535" y="2000250"/>
            <a:ext cx="966470" cy="17526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2627630" y="1753235"/>
            <a:ext cx="550545" cy="88328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1336040" y="195008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23" name="文本框 22"/>
          <p:cNvSpPr txBox="1"/>
          <p:nvPr/>
        </p:nvSpPr>
        <p:spPr>
          <a:xfrm>
            <a:off x="3175635" y="170243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25" name="文本框 24"/>
          <p:cNvSpPr txBox="1"/>
          <p:nvPr/>
        </p:nvSpPr>
        <p:spPr>
          <a:xfrm>
            <a:off x="274320" y="1029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“Alarm Period”.</a:t>
            </a:r>
            <a:endParaRPr lang="en-US" sz="900">
              <a:latin typeface="Calibri" panose="020F0502020204030204" pitchFamily="34" charset="0"/>
              <a:cs typeface="Calibri" panose="020F0502020204030204" pitchFamily="34" charset="0"/>
              <a:sym typeface="+mn-ea"/>
            </a:endParaRPr>
          </a:p>
        </p:txBody>
      </p:sp>
      <p:sp>
        <p:nvSpPr>
          <p:cNvPr id="26" name="文本框 25"/>
          <p:cNvSpPr txBox="1"/>
          <p:nvPr/>
        </p:nvSpPr>
        <p:spPr>
          <a:xfrm>
            <a:off x="2564765" y="102933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“Repeat”. And set “Start Time” and “End Time”</a:t>
            </a:r>
            <a:endParaRPr lang="en-US" sz="900">
              <a:latin typeface="Calibri" panose="020F0502020204030204" pitchFamily="34" charset="0"/>
              <a:cs typeface="Calibri" panose="020F0502020204030204" pitchFamily="34" charset="0"/>
              <a:sym typeface="+mn-ea"/>
            </a:endParaRPr>
          </a:p>
        </p:txBody>
      </p:sp>
      <p:sp>
        <p:nvSpPr>
          <p:cNvPr id="37" name="文本框 36"/>
          <p:cNvSpPr txBox="1"/>
          <p:nvPr/>
        </p:nvSpPr>
        <p:spPr>
          <a:xfrm>
            <a:off x="274320" y="668020"/>
            <a:ext cx="2972435" cy="275590"/>
          </a:xfrm>
          <a:prstGeom prst="rect">
            <a:avLst/>
          </a:prstGeom>
          <a:noFill/>
        </p:spPr>
        <p:txBody>
          <a:bodyPr wrap="none" rtlCol="0">
            <a:spAutoFit/>
          </a:bodyPr>
          <a:p>
            <a:pPr algn="l"/>
            <a:r>
              <a:rPr lang="en-US" altLang="zh-CN" sz="1200" b="1"/>
              <a:t>Main step 2: Select &amp; set the “Alarm Period”</a:t>
            </a:r>
            <a:endParaRPr lang="en-US" altLang="zh-CN" sz="1200"/>
          </a:p>
        </p:txBody>
      </p:sp>
      <p:pic>
        <p:nvPicPr>
          <p:cNvPr id="2" name="图片 1" descr="微信图片_202202151601015"/>
          <p:cNvPicPr>
            <a:picLocks noChangeAspect="1"/>
          </p:cNvPicPr>
          <p:nvPr/>
        </p:nvPicPr>
        <p:blipFill>
          <a:blip r:embed="rId3"/>
          <a:stretch>
            <a:fillRect/>
          </a:stretch>
        </p:blipFill>
        <p:spPr>
          <a:xfrm>
            <a:off x="4738370" y="1450975"/>
            <a:ext cx="1731645" cy="3082290"/>
          </a:xfrm>
          <a:prstGeom prst="rect">
            <a:avLst/>
          </a:prstGeom>
        </p:spPr>
      </p:pic>
      <p:sp>
        <p:nvSpPr>
          <p:cNvPr id="4" name="矩形 3"/>
          <p:cNvSpPr/>
          <p:nvPr/>
        </p:nvSpPr>
        <p:spPr>
          <a:xfrm>
            <a:off x="4759325" y="1797050"/>
            <a:ext cx="960755" cy="75247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5795010" y="2005965"/>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9" name="文本框 8"/>
          <p:cNvSpPr txBox="1"/>
          <p:nvPr/>
        </p:nvSpPr>
        <p:spPr>
          <a:xfrm>
            <a:off x="4672330" y="102933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the period from the list or customize it.</a:t>
            </a:r>
            <a:endParaRPr lang="en-US" sz="900">
              <a:latin typeface="Calibri" panose="020F0502020204030204" pitchFamily="34" charset="0"/>
              <a:cs typeface="Calibri" panose="020F0502020204030204" pitchFamily="34" charset="0"/>
              <a:sym typeface="+mn-ea"/>
            </a:endParaRPr>
          </a:p>
        </p:txBody>
      </p:sp>
      <p:sp>
        <p:nvSpPr>
          <p:cNvPr id="10" name="矩形 9"/>
          <p:cNvSpPr/>
          <p:nvPr/>
        </p:nvSpPr>
        <p:spPr>
          <a:xfrm>
            <a:off x="4753610" y="2621915"/>
            <a:ext cx="966470" cy="1968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文本框 10"/>
          <p:cNvSpPr txBox="1"/>
          <p:nvPr/>
        </p:nvSpPr>
        <p:spPr>
          <a:xfrm>
            <a:off x="5810250" y="261048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pic>
        <p:nvPicPr>
          <p:cNvPr id="13" name="图片 12" descr="微信图片_202202151601017"/>
          <p:cNvPicPr>
            <a:picLocks noChangeAspect="1"/>
          </p:cNvPicPr>
          <p:nvPr/>
        </p:nvPicPr>
        <p:blipFill>
          <a:blip r:embed="rId4"/>
          <a:stretch>
            <a:fillRect/>
          </a:stretch>
        </p:blipFill>
        <p:spPr>
          <a:xfrm>
            <a:off x="6860540" y="1450975"/>
            <a:ext cx="1730375" cy="3080385"/>
          </a:xfrm>
          <a:prstGeom prst="rect">
            <a:avLst/>
          </a:prstGeom>
        </p:spPr>
      </p:pic>
      <p:sp>
        <p:nvSpPr>
          <p:cNvPr id="14" name="文本框 13"/>
          <p:cNvSpPr txBox="1"/>
          <p:nvPr/>
        </p:nvSpPr>
        <p:spPr>
          <a:xfrm>
            <a:off x="6769735" y="1029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Customize as per the requirement</a:t>
            </a:r>
            <a:endParaRPr lang="en-US" sz="900">
              <a:latin typeface="Calibri" panose="020F0502020204030204" pitchFamily="34" charset="0"/>
              <a:cs typeface="Calibri" panose="020F0502020204030204" pitchFamily="34" charset="0"/>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微信图片_202203101040453"/>
          <p:cNvPicPr>
            <a:picLocks noChangeAspect="1"/>
          </p:cNvPicPr>
          <p:nvPr/>
        </p:nvPicPr>
        <p:blipFill>
          <a:blip r:embed="rId1"/>
          <a:stretch>
            <a:fillRect/>
          </a:stretch>
        </p:blipFill>
        <p:spPr>
          <a:xfrm>
            <a:off x="3380105" y="1071245"/>
            <a:ext cx="1842135" cy="3277870"/>
          </a:xfrm>
          <a:prstGeom prst="rect">
            <a:avLst/>
          </a:prstGeom>
        </p:spPr>
      </p:pic>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37" name="文本框 36"/>
          <p:cNvSpPr txBox="1"/>
          <p:nvPr/>
        </p:nvSpPr>
        <p:spPr>
          <a:xfrm>
            <a:off x="274320" y="668020"/>
            <a:ext cx="2973070" cy="275590"/>
          </a:xfrm>
          <a:prstGeom prst="rect">
            <a:avLst/>
          </a:prstGeom>
          <a:noFill/>
        </p:spPr>
        <p:txBody>
          <a:bodyPr wrap="none" rtlCol="0">
            <a:spAutoFit/>
          </a:bodyPr>
          <a:p>
            <a:pPr algn="l"/>
            <a:r>
              <a:rPr lang="en-US" altLang="zh-CN" sz="1200" b="1"/>
              <a:t>Main step 3: Select “Card background color”</a:t>
            </a:r>
            <a:endParaRPr lang="en-US" altLang="zh-CN" sz="1200"/>
          </a:p>
        </p:txBody>
      </p:sp>
      <p:sp>
        <p:nvSpPr>
          <p:cNvPr id="15" name="矩形 14"/>
          <p:cNvSpPr/>
          <p:nvPr/>
        </p:nvSpPr>
        <p:spPr>
          <a:xfrm>
            <a:off x="3419475" y="1939925"/>
            <a:ext cx="927100" cy="43497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文本框 15"/>
          <p:cNvSpPr txBox="1"/>
          <p:nvPr/>
        </p:nvSpPr>
        <p:spPr>
          <a:xfrm>
            <a:off x="4346575" y="194246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17" name="矩形 16"/>
          <p:cNvSpPr/>
          <p:nvPr/>
        </p:nvSpPr>
        <p:spPr>
          <a:xfrm>
            <a:off x="3504565" y="3725545"/>
            <a:ext cx="1592580" cy="51752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nvSpPr>
        <p:spPr>
          <a:xfrm>
            <a:off x="4168140" y="347726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37" name="文本框 36"/>
          <p:cNvSpPr txBox="1"/>
          <p:nvPr/>
        </p:nvSpPr>
        <p:spPr>
          <a:xfrm>
            <a:off x="274320" y="668020"/>
            <a:ext cx="3471545" cy="275590"/>
          </a:xfrm>
          <a:prstGeom prst="rect">
            <a:avLst/>
          </a:prstGeom>
          <a:noFill/>
        </p:spPr>
        <p:txBody>
          <a:bodyPr wrap="none" rtlCol="0">
            <a:spAutoFit/>
          </a:bodyPr>
          <a:p>
            <a:pPr algn="l"/>
            <a:r>
              <a:rPr lang="en-US" altLang="zh-CN" sz="1200" b="1"/>
              <a:t>Main step 4: Select or customize “Push Notification”</a:t>
            </a:r>
            <a:endParaRPr lang="en-US" altLang="zh-CN" sz="1200"/>
          </a:p>
        </p:txBody>
      </p:sp>
      <p:pic>
        <p:nvPicPr>
          <p:cNvPr id="31" name="图片 30" descr="微信图片_20220329152824"/>
          <p:cNvPicPr>
            <a:picLocks noChangeAspect="1"/>
          </p:cNvPicPr>
          <p:nvPr/>
        </p:nvPicPr>
        <p:blipFill>
          <a:blip r:embed="rId1"/>
          <a:stretch>
            <a:fillRect/>
          </a:stretch>
        </p:blipFill>
        <p:spPr>
          <a:xfrm>
            <a:off x="4694555" y="1455420"/>
            <a:ext cx="1721485" cy="3063240"/>
          </a:xfrm>
          <a:prstGeom prst="rect">
            <a:avLst/>
          </a:prstGeom>
        </p:spPr>
      </p:pic>
      <p:sp>
        <p:nvSpPr>
          <p:cNvPr id="9" name="矩形 8"/>
          <p:cNvSpPr/>
          <p:nvPr/>
        </p:nvSpPr>
        <p:spPr>
          <a:xfrm flipV="1">
            <a:off x="4713605" y="2834640"/>
            <a:ext cx="930910" cy="24955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nvSpPr>
        <p:spPr>
          <a:xfrm flipV="1">
            <a:off x="6055360" y="1548765"/>
            <a:ext cx="355600" cy="19812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2" name="图片 11" descr="微信图片_202202151601019"/>
          <p:cNvPicPr>
            <a:picLocks noChangeAspect="1"/>
          </p:cNvPicPr>
          <p:nvPr/>
        </p:nvPicPr>
        <p:blipFill>
          <a:blip r:embed="rId2"/>
          <a:stretch>
            <a:fillRect/>
          </a:stretch>
        </p:blipFill>
        <p:spPr>
          <a:xfrm>
            <a:off x="2511425" y="1455420"/>
            <a:ext cx="1721485" cy="3063240"/>
          </a:xfrm>
          <a:prstGeom prst="rect">
            <a:avLst/>
          </a:prstGeom>
        </p:spPr>
      </p:pic>
      <p:sp>
        <p:nvSpPr>
          <p:cNvPr id="13" name="矩形 12"/>
          <p:cNvSpPr/>
          <p:nvPr/>
        </p:nvSpPr>
        <p:spPr>
          <a:xfrm flipV="1">
            <a:off x="2511425" y="2640330"/>
            <a:ext cx="1008380" cy="24955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nvSpPr>
        <p:spPr>
          <a:xfrm>
            <a:off x="3640455" y="262382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20" name="矩形 19"/>
          <p:cNvSpPr/>
          <p:nvPr/>
        </p:nvSpPr>
        <p:spPr>
          <a:xfrm flipV="1">
            <a:off x="2511425" y="2971800"/>
            <a:ext cx="1008380" cy="1397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文本框 20"/>
          <p:cNvSpPr txBox="1"/>
          <p:nvPr/>
        </p:nvSpPr>
        <p:spPr>
          <a:xfrm>
            <a:off x="3644265" y="290004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22" name="文本框 21"/>
          <p:cNvSpPr txBox="1"/>
          <p:nvPr/>
        </p:nvSpPr>
        <p:spPr>
          <a:xfrm>
            <a:off x="3675380" y="150368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23" name="文本框 22"/>
          <p:cNvSpPr txBox="1"/>
          <p:nvPr/>
        </p:nvSpPr>
        <p:spPr>
          <a:xfrm>
            <a:off x="2426335" y="939165"/>
            <a:ext cx="1955165"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Configure </a:t>
            </a:r>
            <a:r>
              <a:rPr lang="en-US" sz="900" b="1">
                <a:latin typeface="Calibri" panose="020F0502020204030204" pitchFamily="34" charset="0"/>
                <a:cs typeface="Calibri" panose="020F0502020204030204" pitchFamily="34" charset="0"/>
                <a:sym typeface="+mn-ea"/>
              </a:rPr>
              <a:t>default notification</a:t>
            </a:r>
            <a:r>
              <a:rPr lang="en-US" sz="900">
                <a:latin typeface="Calibri" panose="020F0502020204030204" pitchFamily="34" charset="0"/>
                <a:cs typeface="Calibri" panose="020F0502020204030204" pitchFamily="34" charset="0"/>
                <a:sym typeface="+mn-ea"/>
              </a:rPr>
              <a:t>, please follow the step 1--step 2--step 3.</a:t>
            </a:r>
            <a:endParaRPr lang="en-US" sz="900">
              <a:latin typeface="Calibri" panose="020F0502020204030204" pitchFamily="34" charset="0"/>
              <a:cs typeface="Calibri" panose="020F0502020204030204" pitchFamily="34" charset="0"/>
              <a:sym typeface="+mn-ea"/>
            </a:endParaRPr>
          </a:p>
        </p:txBody>
      </p:sp>
      <p:sp>
        <p:nvSpPr>
          <p:cNvPr id="24" name="矩形 23"/>
          <p:cNvSpPr/>
          <p:nvPr/>
        </p:nvSpPr>
        <p:spPr>
          <a:xfrm flipV="1">
            <a:off x="3904615" y="1560195"/>
            <a:ext cx="328295" cy="16256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6" name="文本框 25"/>
          <p:cNvSpPr txBox="1"/>
          <p:nvPr/>
        </p:nvSpPr>
        <p:spPr>
          <a:xfrm>
            <a:off x="4638675" y="939165"/>
            <a:ext cx="211582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Configure</a:t>
            </a:r>
            <a:r>
              <a:rPr lang="en-US" sz="900" b="1">
                <a:latin typeface="Calibri" panose="020F0502020204030204" pitchFamily="34" charset="0"/>
                <a:cs typeface="Calibri" panose="020F0502020204030204" pitchFamily="34" charset="0"/>
                <a:sym typeface="+mn-ea"/>
              </a:rPr>
              <a:t> customized notification</a:t>
            </a:r>
            <a:r>
              <a:rPr lang="en-US" sz="900">
                <a:latin typeface="Calibri" panose="020F0502020204030204" pitchFamily="34" charset="0"/>
                <a:cs typeface="Calibri" panose="020F0502020204030204" pitchFamily="34" charset="0"/>
                <a:sym typeface="+mn-ea"/>
              </a:rPr>
              <a:t>, please follow the step 4--step 5--step 6.</a:t>
            </a:r>
            <a:endParaRPr lang="en-US" sz="900">
              <a:latin typeface="Calibri" panose="020F0502020204030204" pitchFamily="34" charset="0"/>
              <a:cs typeface="Calibri" panose="020F0502020204030204" pitchFamily="34" charset="0"/>
              <a:sym typeface="+mn-ea"/>
            </a:endParaRPr>
          </a:p>
        </p:txBody>
      </p:sp>
      <p:sp>
        <p:nvSpPr>
          <p:cNvPr id="27" name="文本框 26"/>
          <p:cNvSpPr txBox="1"/>
          <p:nvPr/>
        </p:nvSpPr>
        <p:spPr>
          <a:xfrm>
            <a:off x="5626735" y="280860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28" name="文本框 27"/>
          <p:cNvSpPr txBox="1"/>
          <p:nvPr/>
        </p:nvSpPr>
        <p:spPr>
          <a:xfrm>
            <a:off x="5626735" y="336677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29" name="文本框 28"/>
          <p:cNvSpPr txBox="1"/>
          <p:nvPr/>
        </p:nvSpPr>
        <p:spPr>
          <a:xfrm>
            <a:off x="5831840" y="1510665"/>
            <a:ext cx="260350" cy="275590"/>
          </a:xfrm>
          <a:prstGeom prst="rect">
            <a:avLst/>
          </a:prstGeom>
          <a:noFill/>
        </p:spPr>
        <p:txBody>
          <a:bodyPr wrap="none" rtlCol="0">
            <a:spAutoFit/>
          </a:bodyPr>
          <a:p>
            <a:r>
              <a:rPr lang="en-US" altLang="zh-CN" sz="1200" b="1">
                <a:solidFill>
                  <a:srgbClr val="FF0000"/>
                </a:solidFill>
              </a:rPr>
              <a:t>6</a:t>
            </a:r>
            <a:endParaRPr lang="en-US" altLang="zh-CN" sz="1200" b="1">
              <a:solidFill>
                <a:srgbClr val="FF0000"/>
              </a:solidFill>
            </a:endParaRPr>
          </a:p>
        </p:txBody>
      </p:sp>
      <p:sp>
        <p:nvSpPr>
          <p:cNvPr id="30" name="矩形 29"/>
          <p:cNvSpPr/>
          <p:nvPr/>
        </p:nvSpPr>
        <p:spPr>
          <a:xfrm flipV="1">
            <a:off x="4713605" y="3401060"/>
            <a:ext cx="930910" cy="24955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descr="微信图片_202203101040455"/>
          <p:cNvPicPr>
            <a:picLocks noChangeAspect="1"/>
          </p:cNvPicPr>
          <p:nvPr/>
        </p:nvPicPr>
        <p:blipFill>
          <a:blip r:embed="rId1"/>
          <a:stretch>
            <a:fillRect/>
          </a:stretch>
        </p:blipFill>
        <p:spPr>
          <a:xfrm>
            <a:off x="2453005" y="1460500"/>
            <a:ext cx="1768475" cy="3147695"/>
          </a:xfrm>
          <a:prstGeom prst="rect">
            <a:avLst/>
          </a:prstGeom>
        </p:spPr>
      </p:pic>
      <p:pic>
        <p:nvPicPr>
          <p:cNvPr id="5" name="图片 4" descr="微信图片_202203101028462"/>
          <p:cNvPicPr>
            <a:picLocks noChangeAspect="1"/>
          </p:cNvPicPr>
          <p:nvPr/>
        </p:nvPicPr>
        <p:blipFill>
          <a:blip r:embed="rId2"/>
          <a:stretch>
            <a:fillRect/>
          </a:stretch>
        </p:blipFill>
        <p:spPr>
          <a:xfrm>
            <a:off x="344170" y="1464945"/>
            <a:ext cx="1753870" cy="3122295"/>
          </a:xfrm>
          <a:prstGeom prst="rect">
            <a:avLst/>
          </a:prstGeom>
        </p:spPr>
      </p:pic>
      <p:sp>
        <p:nvSpPr>
          <p:cNvPr id="18" name="文本框 17"/>
          <p:cNvSpPr txBox="1"/>
          <p:nvPr/>
        </p:nvSpPr>
        <p:spPr>
          <a:xfrm>
            <a:off x="274320" y="273685"/>
            <a:ext cx="734187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Enable Alarm Notification on Homepage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37" name="文本框 36"/>
          <p:cNvSpPr txBox="1"/>
          <p:nvPr/>
        </p:nvSpPr>
        <p:spPr>
          <a:xfrm>
            <a:off x="274320" y="668020"/>
            <a:ext cx="3855720" cy="275590"/>
          </a:xfrm>
          <a:prstGeom prst="rect">
            <a:avLst/>
          </a:prstGeom>
          <a:noFill/>
        </p:spPr>
        <p:txBody>
          <a:bodyPr wrap="none" rtlCol="0">
            <a:spAutoFit/>
          </a:bodyPr>
          <a:p>
            <a:pPr algn="l"/>
            <a:r>
              <a:rPr lang="en-US" altLang="zh-CN" sz="1200" b="1"/>
              <a:t>Main step 5: Check the “Alarm Notification” on Homepage</a:t>
            </a:r>
            <a:endParaRPr lang="en-US" altLang="zh-CN" sz="1200"/>
          </a:p>
        </p:txBody>
      </p:sp>
      <p:sp>
        <p:nvSpPr>
          <p:cNvPr id="14" name="文本框 13"/>
          <p:cNvSpPr txBox="1"/>
          <p:nvPr/>
        </p:nvSpPr>
        <p:spPr>
          <a:xfrm>
            <a:off x="274320" y="948690"/>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Go to the homepage and click “Favoriate”.</a:t>
            </a:r>
            <a:endParaRPr lang="en-US" sz="900">
              <a:latin typeface="Calibri" panose="020F0502020204030204" pitchFamily="34" charset="0"/>
              <a:cs typeface="Calibri" panose="020F0502020204030204" pitchFamily="34" charset="0"/>
              <a:sym typeface="+mn-ea"/>
            </a:endParaRPr>
          </a:p>
        </p:txBody>
      </p:sp>
      <p:sp>
        <p:nvSpPr>
          <p:cNvPr id="21" name="文本框 20"/>
          <p:cNvSpPr txBox="1"/>
          <p:nvPr/>
        </p:nvSpPr>
        <p:spPr>
          <a:xfrm>
            <a:off x="2366645" y="948690"/>
            <a:ext cx="1852930" cy="50673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The Icon will flash as per the selected backgroud color when there is alarm.</a:t>
            </a:r>
            <a:endParaRPr lang="en-US" sz="900">
              <a:latin typeface="Calibri" panose="020F0502020204030204" pitchFamily="34" charset="0"/>
              <a:cs typeface="Calibri" panose="020F0502020204030204" pitchFamily="34" charset="0"/>
              <a:sym typeface="+mn-ea"/>
            </a:endParaRPr>
          </a:p>
        </p:txBody>
      </p:sp>
      <p:sp>
        <p:nvSpPr>
          <p:cNvPr id="22" name="文本框 21"/>
          <p:cNvSpPr txBox="1"/>
          <p:nvPr/>
        </p:nvSpPr>
        <p:spPr>
          <a:xfrm>
            <a:off x="4530090" y="948690"/>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Here is the default alarm notification.</a:t>
            </a:r>
            <a:endParaRPr lang="en-US" sz="900">
              <a:latin typeface="Calibri" panose="020F0502020204030204" pitchFamily="34" charset="0"/>
              <a:cs typeface="Calibri" panose="020F0502020204030204" pitchFamily="34" charset="0"/>
              <a:sym typeface="+mn-ea"/>
            </a:endParaRPr>
          </a:p>
        </p:txBody>
      </p:sp>
      <p:sp>
        <p:nvSpPr>
          <p:cNvPr id="23" name="文本框 22"/>
          <p:cNvSpPr txBox="1"/>
          <p:nvPr/>
        </p:nvSpPr>
        <p:spPr>
          <a:xfrm>
            <a:off x="6628130" y="948690"/>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Here is the customized alarm notification.</a:t>
            </a:r>
            <a:endParaRPr lang="en-US" sz="900">
              <a:latin typeface="Calibri" panose="020F0502020204030204" pitchFamily="34" charset="0"/>
              <a:cs typeface="Calibri" panose="020F0502020204030204" pitchFamily="34" charset="0"/>
              <a:sym typeface="+mn-ea"/>
            </a:endParaRPr>
          </a:p>
        </p:txBody>
      </p:sp>
      <p:sp>
        <p:nvSpPr>
          <p:cNvPr id="15" name="矩形 14"/>
          <p:cNvSpPr/>
          <p:nvPr/>
        </p:nvSpPr>
        <p:spPr>
          <a:xfrm flipV="1">
            <a:off x="347980" y="2399030"/>
            <a:ext cx="358140" cy="19050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descr="微信图片_20220310104045"/>
          <p:cNvPicPr>
            <a:picLocks noChangeAspect="1"/>
          </p:cNvPicPr>
          <p:nvPr/>
        </p:nvPicPr>
        <p:blipFill>
          <a:blip r:embed="rId3"/>
          <a:stretch>
            <a:fillRect/>
          </a:stretch>
        </p:blipFill>
        <p:spPr>
          <a:xfrm>
            <a:off x="4576445" y="1455420"/>
            <a:ext cx="1772920" cy="3155950"/>
          </a:xfrm>
          <a:prstGeom prst="rect">
            <a:avLst/>
          </a:prstGeom>
        </p:spPr>
      </p:pic>
      <p:pic>
        <p:nvPicPr>
          <p:cNvPr id="9" name="图片 8" descr="微信图片_202203101040451"/>
          <p:cNvPicPr>
            <a:picLocks noChangeAspect="1"/>
          </p:cNvPicPr>
          <p:nvPr/>
        </p:nvPicPr>
        <p:blipFill>
          <a:blip r:embed="rId4"/>
          <a:stretch>
            <a:fillRect/>
          </a:stretch>
        </p:blipFill>
        <p:spPr>
          <a:xfrm>
            <a:off x="6704330" y="1455420"/>
            <a:ext cx="1773555" cy="3155315"/>
          </a:xfrm>
          <a:prstGeom prst="rect">
            <a:avLst/>
          </a:prstGeom>
        </p:spPr>
      </p:pic>
      <p:sp>
        <p:nvSpPr>
          <p:cNvPr id="2" name="矩形 1"/>
          <p:cNvSpPr/>
          <p:nvPr/>
        </p:nvSpPr>
        <p:spPr>
          <a:xfrm flipV="1">
            <a:off x="334010" y="2622550"/>
            <a:ext cx="1775460" cy="7283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矩形 2"/>
          <p:cNvSpPr/>
          <p:nvPr/>
        </p:nvSpPr>
        <p:spPr>
          <a:xfrm flipV="1">
            <a:off x="2472055" y="2671445"/>
            <a:ext cx="894080" cy="6013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9d75ef8f4fab75c68b3b213004ecc5f8">
            <a:hlinkClick r:id="" action="ppaction://media"/>
          </p:cNvPr>
          <p:cNvPicPr/>
          <p:nvPr>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4399280" y="1325245"/>
            <a:ext cx="1849755" cy="3289300"/>
          </a:xfrm>
          <a:prstGeom prst="rect">
            <a:avLst/>
          </a:prstGeom>
        </p:spPr>
      </p:pic>
      <p:pic>
        <p:nvPicPr>
          <p:cNvPr id="2" name="图片 1" descr="Motion Sensor P1_Product_2"/>
          <p:cNvPicPr>
            <a:picLocks noChangeAspect="1"/>
          </p:cNvPicPr>
          <p:nvPr>
            <p:custDataLst>
              <p:tags r:id="rId5"/>
            </p:custDataLst>
          </p:nvPr>
        </p:nvPicPr>
        <p:blipFill>
          <a:blip r:embed="rId6"/>
          <a:stretch>
            <a:fillRect/>
          </a:stretch>
        </p:blipFill>
        <p:spPr>
          <a:xfrm>
            <a:off x="552450" y="1266190"/>
            <a:ext cx="3166745" cy="2374900"/>
          </a:xfrm>
          <a:prstGeom prst="rect">
            <a:avLst/>
          </a:prstGeom>
        </p:spPr>
      </p:pic>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Identify the Device</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25" name="文本框 24"/>
          <p:cNvSpPr txBox="1"/>
          <p:nvPr/>
        </p:nvSpPr>
        <p:spPr>
          <a:xfrm>
            <a:off x="1426845" y="753110"/>
            <a:ext cx="15227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Single press the reset button.</a:t>
            </a:r>
            <a:endParaRPr lang="en-US" sz="900">
              <a:latin typeface="Calibri" panose="020F0502020204030204" pitchFamily="34" charset="0"/>
              <a:cs typeface="Calibri" panose="020F0502020204030204" pitchFamily="34" charset="0"/>
              <a:sym typeface="+mn-ea"/>
            </a:endParaRPr>
          </a:p>
        </p:txBody>
      </p:sp>
      <p:sp>
        <p:nvSpPr>
          <p:cNvPr id="17" name="文本框 16"/>
          <p:cNvSpPr txBox="1"/>
          <p:nvPr/>
        </p:nvSpPr>
        <p:spPr>
          <a:xfrm>
            <a:off x="4306570" y="753110"/>
            <a:ext cx="2035175"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Check the device at the “Accessories” Page. The device will flash on App.</a:t>
            </a:r>
            <a:endParaRPr lang="en-US" sz="900">
              <a:latin typeface="Calibri" panose="020F0502020204030204" pitchFamily="34" charset="0"/>
              <a:cs typeface="Calibri" panose="020F0502020204030204" pitchFamily="34" charset="0"/>
              <a:sym typeface="+mn-ea"/>
            </a:endParaRPr>
          </a:p>
        </p:txBody>
      </p:sp>
      <p:sp>
        <p:nvSpPr>
          <p:cNvPr id="15" name="文本框 14"/>
          <p:cNvSpPr txBox="1"/>
          <p:nvPr/>
        </p:nvSpPr>
        <p:spPr>
          <a:xfrm>
            <a:off x="2334895" y="185483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20" name="文本框 19"/>
          <p:cNvSpPr txBox="1"/>
          <p:nvPr/>
        </p:nvSpPr>
        <p:spPr>
          <a:xfrm>
            <a:off x="5593080" y="317373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55" name="文本框 54"/>
          <p:cNvSpPr txBox="1"/>
          <p:nvPr/>
        </p:nvSpPr>
        <p:spPr>
          <a:xfrm>
            <a:off x="2646680" y="1851660"/>
            <a:ext cx="1197610" cy="460375"/>
          </a:xfrm>
          <a:prstGeom prst="rect">
            <a:avLst/>
          </a:prstGeom>
          <a:noFill/>
        </p:spPr>
        <p:txBody>
          <a:bodyPr wrap="square" rtlCol="0">
            <a:spAutoFit/>
          </a:bodyPr>
          <a:p>
            <a:r>
              <a:rPr lang="en-US" altLang="zh-CN" sz="1200"/>
              <a:t>Single press reset button</a:t>
            </a:r>
            <a:endParaRPr lang="en-US" altLang="zh-CN" sz="1200"/>
          </a:p>
        </p:txBody>
      </p:sp>
      <p:cxnSp>
        <p:nvCxnSpPr>
          <p:cNvPr id="59" name="直接连接符 58"/>
          <p:cNvCxnSpPr/>
          <p:nvPr/>
        </p:nvCxnSpPr>
        <p:spPr>
          <a:xfrm flipV="1">
            <a:off x="2158365" y="2070735"/>
            <a:ext cx="540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indefinite"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0">
              <p:cMediaNode>
                <p:cTn id="7" repeatCount="indefinite" fill="hold" display="1">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微信图片_20220310104716"/>
          <p:cNvPicPr>
            <a:picLocks noChangeAspect="1"/>
          </p:cNvPicPr>
          <p:nvPr/>
        </p:nvPicPr>
        <p:blipFill>
          <a:blip r:embed="rId1"/>
          <a:stretch>
            <a:fillRect/>
          </a:stretch>
        </p:blipFill>
        <p:spPr>
          <a:xfrm>
            <a:off x="4127500" y="1363345"/>
            <a:ext cx="1684655" cy="2998470"/>
          </a:xfrm>
          <a:prstGeom prst="rect">
            <a:avLst/>
          </a:prstGeom>
        </p:spPr>
      </p:pic>
      <p:pic>
        <p:nvPicPr>
          <p:cNvPr id="4" name="图片 3" descr="微信图片_20220308162104"/>
          <p:cNvPicPr>
            <a:picLocks noChangeAspect="1"/>
          </p:cNvPicPr>
          <p:nvPr/>
        </p:nvPicPr>
        <p:blipFill>
          <a:blip r:embed="rId2"/>
          <a:stretch>
            <a:fillRect/>
          </a:stretch>
        </p:blipFill>
        <p:spPr>
          <a:xfrm>
            <a:off x="2044065" y="1363345"/>
            <a:ext cx="1681480" cy="2991485"/>
          </a:xfrm>
          <a:prstGeom prst="rect">
            <a:avLst/>
          </a:prstGeom>
        </p:spPr>
      </p:pic>
      <p:sp>
        <p:nvSpPr>
          <p:cNvPr id="12" name="矩形 11"/>
          <p:cNvSpPr/>
          <p:nvPr/>
        </p:nvSpPr>
        <p:spPr>
          <a:xfrm>
            <a:off x="3105785" y="2612390"/>
            <a:ext cx="62039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3105785" y="233680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7" name="矩形 6"/>
          <p:cNvSpPr/>
          <p:nvPr/>
        </p:nvSpPr>
        <p:spPr>
          <a:xfrm>
            <a:off x="4214495" y="400558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076825" y="394525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Battery Level</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25" name="文本框 24"/>
          <p:cNvSpPr txBox="1"/>
          <p:nvPr/>
        </p:nvSpPr>
        <p:spPr>
          <a:xfrm>
            <a:off x="1958340" y="92392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“Motion sensor P1”.</a:t>
            </a:r>
            <a:endParaRPr lang="en-US" sz="900">
              <a:latin typeface="Calibri" panose="020F0502020204030204" pitchFamily="34" charset="0"/>
              <a:cs typeface="Calibri" panose="020F0502020204030204" pitchFamily="34" charset="0"/>
              <a:sym typeface="+mn-ea"/>
            </a:endParaRPr>
          </a:p>
        </p:txBody>
      </p:sp>
      <p:sp>
        <p:nvSpPr>
          <p:cNvPr id="3" name="文本框 2"/>
          <p:cNvSpPr txBox="1"/>
          <p:nvPr/>
        </p:nvSpPr>
        <p:spPr>
          <a:xfrm>
            <a:off x="4085590" y="92392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Check the battery.</a:t>
            </a:r>
            <a:endParaRPr lang="en-US" sz="900">
              <a:latin typeface="Calibri" panose="020F0502020204030204" pitchFamily="34" charset="0"/>
              <a:cs typeface="Calibri" panose="020F0502020204030204" pitchFamily="34" charset="0"/>
              <a:sym typeface="+mn-ea"/>
            </a:endParaRPr>
          </a:p>
        </p:txBody>
      </p:sp>
      <p:sp>
        <p:nvSpPr>
          <p:cNvPr id="5" name="矩形 4"/>
          <p:cNvSpPr/>
          <p:nvPr/>
        </p:nvSpPr>
        <p:spPr>
          <a:xfrm>
            <a:off x="2044065" y="3016250"/>
            <a:ext cx="35941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微信图片_20220310105456"/>
          <p:cNvPicPr>
            <a:picLocks noChangeAspect="1"/>
          </p:cNvPicPr>
          <p:nvPr/>
        </p:nvPicPr>
        <p:blipFill>
          <a:blip r:embed="rId1"/>
          <a:stretch>
            <a:fillRect/>
          </a:stretch>
        </p:blipFill>
        <p:spPr>
          <a:xfrm>
            <a:off x="3977640" y="1390015"/>
            <a:ext cx="1804035" cy="3210560"/>
          </a:xfrm>
          <a:prstGeom prst="rect">
            <a:avLst/>
          </a:prstGeom>
        </p:spPr>
      </p:pic>
      <p:pic>
        <p:nvPicPr>
          <p:cNvPr id="13" name="图片 12" descr="微信图片_202203101017212"/>
          <p:cNvPicPr>
            <a:picLocks noChangeAspect="1"/>
          </p:cNvPicPr>
          <p:nvPr/>
        </p:nvPicPr>
        <p:blipFill>
          <a:blip r:embed="rId2"/>
          <a:stretch>
            <a:fillRect/>
          </a:stretch>
        </p:blipFill>
        <p:spPr>
          <a:xfrm>
            <a:off x="1978660" y="1390015"/>
            <a:ext cx="1808480" cy="3217545"/>
          </a:xfrm>
          <a:prstGeom prst="rect">
            <a:avLst/>
          </a:prstGeom>
        </p:spPr>
      </p:pic>
      <p:sp>
        <p:nvSpPr>
          <p:cNvPr id="12" name="矩形 11"/>
          <p:cNvSpPr/>
          <p:nvPr/>
        </p:nvSpPr>
        <p:spPr>
          <a:xfrm>
            <a:off x="1978660" y="380111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5" name="文本框 14"/>
          <p:cNvSpPr txBox="1"/>
          <p:nvPr/>
        </p:nvSpPr>
        <p:spPr>
          <a:xfrm>
            <a:off x="2840990" y="3771265"/>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7" name="矩形 6"/>
          <p:cNvSpPr/>
          <p:nvPr/>
        </p:nvSpPr>
        <p:spPr>
          <a:xfrm>
            <a:off x="4448175" y="1688465"/>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nvSpPr>
        <p:spPr>
          <a:xfrm>
            <a:off x="5313680" y="164211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Check Logs</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25" name="文本框 24"/>
          <p:cNvSpPr txBox="1"/>
          <p:nvPr/>
        </p:nvSpPr>
        <p:spPr>
          <a:xfrm>
            <a:off x="1902460" y="92392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“Logs” when enter “Motion sensor”.</a:t>
            </a:r>
            <a:endParaRPr lang="en-US" sz="900">
              <a:latin typeface="Calibri" panose="020F0502020204030204" pitchFamily="34" charset="0"/>
              <a:cs typeface="Calibri" panose="020F0502020204030204" pitchFamily="34" charset="0"/>
              <a:sym typeface="+mn-ea"/>
            </a:endParaRPr>
          </a:p>
        </p:txBody>
      </p:sp>
      <p:sp>
        <p:nvSpPr>
          <p:cNvPr id="3" name="文本框 2"/>
          <p:cNvSpPr txBox="1"/>
          <p:nvPr/>
        </p:nvSpPr>
        <p:spPr>
          <a:xfrm>
            <a:off x="3952875" y="92392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the date.</a:t>
            </a:r>
            <a:endParaRPr lang="en-US" sz="900">
              <a:latin typeface="Calibri" panose="020F0502020204030204" pitchFamily="34" charset="0"/>
              <a:cs typeface="Calibri" panose="020F0502020204030204" pitchFamily="34" charset="0"/>
              <a:sym typeface="+mn-ea"/>
            </a:endParaRPr>
          </a:p>
        </p:txBody>
      </p:sp>
      <p:pic>
        <p:nvPicPr>
          <p:cNvPr id="4" name="图片 3" descr="微信图片_202203101054561"/>
          <p:cNvPicPr>
            <a:picLocks noChangeAspect="1"/>
          </p:cNvPicPr>
          <p:nvPr/>
        </p:nvPicPr>
        <p:blipFill>
          <a:blip r:embed="rId3"/>
          <a:stretch>
            <a:fillRect/>
          </a:stretch>
        </p:blipFill>
        <p:spPr>
          <a:xfrm>
            <a:off x="6082030" y="1390015"/>
            <a:ext cx="1807845" cy="321754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Set Detection Interval</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pic>
        <p:nvPicPr>
          <p:cNvPr id="5" name="图片 4" descr="微信图片_202203101017212"/>
          <p:cNvPicPr>
            <a:picLocks noChangeAspect="1"/>
          </p:cNvPicPr>
          <p:nvPr/>
        </p:nvPicPr>
        <p:blipFill>
          <a:blip r:embed="rId1"/>
          <a:stretch>
            <a:fillRect/>
          </a:stretch>
        </p:blipFill>
        <p:spPr>
          <a:xfrm>
            <a:off x="400685" y="1143635"/>
            <a:ext cx="1808480" cy="3217545"/>
          </a:xfrm>
          <a:prstGeom prst="rect">
            <a:avLst/>
          </a:prstGeom>
        </p:spPr>
      </p:pic>
      <p:pic>
        <p:nvPicPr>
          <p:cNvPr id="6" name="图片 5" descr="微信图片_20220310105817"/>
          <p:cNvPicPr>
            <a:picLocks noChangeAspect="1"/>
          </p:cNvPicPr>
          <p:nvPr/>
        </p:nvPicPr>
        <p:blipFill>
          <a:blip r:embed="rId2"/>
          <a:stretch>
            <a:fillRect/>
          </a:stretch>
        </p:blipFill>
        <p:spPr>
          <a:xfrm>
            <a:off x="2437765" y="1155065"/>
            <a:ext cx="1802130" cy="3206115"/>
          </a:xfrm>
          <a:prstGeom prst="rect">
            <a:avLst/>
          </a:prstGeom>
        </p:spPr>
      </p:pic>
      <p:pic>
        <p:nvPicPr>
          <p:cNvPr id="9" name="图片 8" descr="微信图片_202203101058171"/>
          <p:cNvPicPr>
            <a:picLocks noChangeAspect="1"/>
          </p:cNvPicPr>
          <p:nvPr/>
        </p:nvPicPr>
        <p:blipFill>
          <a:blip r:embed="rId3"/>
          <a:stretch>
            <a:fillRect/>
          </a:stretch>
        </p:blipFill>
        <p:spPr>
          <a:xfrm>
            <a:off x="4468495" y="1155065"/>
            <a:ext cx="1801495" cy="3206115"/>
          </a:xfrm>
          <a:prstGeom prst="rect">
            <a:avLst/>
          </a:prstGeom>
        </p:spPr>
      </p:pic>
      <p:pic>
        <p:nvPicPr>
          <p:cNvPr id="11" name="图片 10" descr="微信图片_202203101058172"/>
          <p:cNvPicPr>
            <a:picLocks noChangeAspect="1"/>
          </p:cNvPicPr>
          <p:nvPr/>
        </p:nvPicPr>
        <p:blipFill>
          <a:blip r:embed="rId4"/>
          <a:stretch>
            <a:fillRect/>
          </a:stretch>
        </p:blipFill>
        <p:spPr>
          <a:xfrm>
            <a:off x="6498590" y="1143635"/>
            <a:ext cx="1808480" cy="3217545"/>
          </a:xfrm>
          <a:prstGeom prst="rect">
            <a:avLst/>
          </a:prstGeom>
        </p:spPr>
      </p:pic>
      <p:sp>
        <p:nvSpPr>
          <p:cNvPr id="14" name="矩形 13"/>
          <p:cNvSpPr/>
          <p:nvPr/>
        </p:nvSpPr>
        <p:spPr>
          <a:xfrm>
            <a:off x="400685" y="265049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2486025" y="1514475"/>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4983480" y="3428365"/>
            <a:ext cx="862330" cy="52832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矩形 17"/>
          <p:cNvSpPr/>
          <p:nvPr/>
        </p:nvSpPr>
        <p:spPr>
          <a:xfrm>
            <a:off x="4983480" y="405638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6822440" y="2217420"/>
            <a:ext cx="571500" cy="2076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32385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“More Settings” .</a:t>
            </a:r>
            <a:endParaRPr lang="zh-CN" altLang="en-US" sz="900">
              <a:latin typeface="Calibri" panose="020F0502020204030204" pitchFamily="34" charset="0"/>
              <a:cs typeface="Calibri" panose="020F0502020204030204" pitchFamily="34" charset="0"/>
              <a:sym typeface="+mn-ea"/>
            </a:endParaRPr>
          </a:p>
        </p:txBody>
      </p:sp>
      <p:sp>
        <p:nvSpPr>
          <p:cNvPr id="21" name="文本框 20"/>
          <p:cNvSpPr txBox="1"/>
          <p:nvPr/>
        </p:nvSpPr>
        <p:spPr>
          <a:xfrm>
            <a:off x="236093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“Detection Interval” .</a:t>
            </a:r>
            <a:endParaRPr lang="zh-CN" altLang="en-US" sz="900">
              <a:latin typeface="Calibri" panose="020F0502020204030204" pitchFamily="34" charset="0"/>
              <a:cs typeface="Calibri" panose="020F0502020204030204" pitchFamily="34" charset="0"/>
              <a:sym typeface="+mn-ea"/>
            </a:endParaRPr>
          </a:p>
        </p:txBody>
      </p:sp>
      <p:sp>
        <p:nvSpPr>
          <p:cNvPr id="22" name="文本框 21"/>
          <p:cNvSpPr txBox="1"/>
          <p:nvPr/>
        </p:nvSpPr>
        <p:spPr>
          <a:xfrm>
            <a:off x="4409440" y="77533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from the list or customize the interval.</a:t>
            </a:r>
            <a:endParaRPr lang="zh-CN" altLang="en-US" sz="900">
              <a:latin typeface="Calibri" panose="020F0502020204030204" pitchFamily="34" charset="0"/>
              <a:cs typeface="Calibri" panose="020F0502020204030204" pitchFamily="34" charset="0"/>
              <a:sym typeface="+mn-ea"/>
            </a:endParaRPr>
          </a:p>
        </p:txBody>
      </p:sp>
      <p:sp>
        <p:nvSpPr>
          <p:cNvPr id="23" name="文本框 22"/>
          <p:cNvSpPr txBox="1"/>
          <p:nvPr/>
        </p:nvSpPr>
        <p:spPr>
          <a:xfrm>
            <a:off x="6401435" y="775335"/>
            <a:ext cx="20815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Input the value of interval between 1-200s if select customize the interval</a:t>
            </a:r>
            <a:endParaRPr lang="zh-CN" altLang="en-US" sz="900">
              <a:latin typeface="Calibri" panose="020F0502020204030204" pitchFamily="34" charset="0"/>
              <a:cs typeface="Calibri" panose="020F0502020204030204" pitchFamily="34" charset="0"/>
              <a:sym typeface="+mn-ea"/>
            </a:endParaRPr>
          </a:p>
        </p:txBody>
      </p:sp>
      <p:sp>
        <p:nvSpPr>
          <p:cNvPr id="15" name="文本框 14"/>
          <p:cNvSpPr txBox="1"/>
          <p:nvPr/>
        </p:nvSpPr>
        <p:spPr>
          <a:xfrm>
            <a:off x="1242060" y="260858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2" name="文本框 1"/>
          <p:cNvSpPr txBox="1"/>
          <p:nvPr/>
        </p:nvSpPr>
        <p:spPr>
          <a:xfrm>
            <a:off x="3348355" y="146812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3" name="文本框 2"/>
          <p:cNvSpPr txBox="1"/>
          <p:nvPr/>
        </p:nvSpPr>
        <p:spPr>
          <a:xfrm>
            <a:off x="4723130" y="355473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4" name="文本框 3"/>
          <p:cNvSpPr txBox="1"/>
          <p:nvPr/>
        </p:nvSpPr>
        <p:spPr>
          <a:xfrm>
            <a:off x="4702175" y="401256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7" name="文本框 6"/>
          <p:cNvSpPr txBox="1"/>
          <p:nvPr/>
        </p:nvSpPr>
        <p:spPr>
          <a:xfrm>
            <a:off x="7390130" y="2183130"/>
            <a:ext cx="260350" cy="275590"/>
          </a:xfrm>
          <a:prstGeom prst="rect">
            <a:avLst/>
          </a:prstGeom>
          <a:noFill/>
        </p:spPr>
        <p:txBody>
          <a:bodyPr wrap="none" rtlCol="0">
            <a:spAutoFit/>
          </a:bodyPr>
          <a:p>
            <a:r>
              <a:rPr lang="en-US" altLang="zh-CN" sz="1200" b="1">
                <a:solidFill>
                  <a:srgbClr val="FF0000"/>
                </a:solidFill>
              </a:rPr>
              <a:t>5</a:t>
            </a:r>
            <a:endParaRPr lang="en-US" altLang="zh-CN" sz="1200" b="1">
              <a:solidFill>
                <a:srgbClr val="FF0000"/>
              </a:solidFill>
            </a:endParaRPr>
          </a:p>
        </p:txBody>
      </p:sp>
      <p:sp>
        <p:nvSpPr>
          <p:cNvPr id="8" name="矩形 7"/>
          <p:cNvSpPr/>
          <p:nvPr/>
        </p:nvSpPr>
        <p:spPr>
          <a:xfrm>
            <a:off x="7525385" y="2468245"/>
            <a:ext cx="361950" cy="2076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descr="微信图片_20220310111103"/>
          <p:cNvPicPr>
            <a:picLocks noChangeAspect="1"/>
          </p:cNvPicPr>
          <p:nvPr/>
        </p:nvPicPr>
        <p:blipFill>
          <a:blip r:embed="rId1"/>
          <a:stretch>
            <a:fillRect/>
          </a:stretch>
        </p:blipFill>
        <p:spPr>
          <a:xfrm>
            <a:off x="6457950" y="1143635"/>
            <a:ext cx="1793240" cy="3190240"/>
          </a:xfrm>
          <a:prstGeom prst="rect">
            <a:avLst/>
          </a:prstGeom>
        </p:spPr>
      </p:pic>
      <p:pic>
        <p:nvPicPr>
          <p:cNvPr id="7" name="图片 6" descr="微信图片_202203101111031"/>
          <p:cNvPicPr>
            <a:picLocks noChangeAspect="1"/>
          </p:cNvPicPr>
          <p:nvPr/>
        </p:nvPicPr>
        <p:blipFill>
          <a:blip r:embed="rId2"/>
          <a:stretch>
            <a:fillRect/>
          </a:stretch>
        </p:blipFill>
        <p:spPr>
          <a:xfrm>
            <a:off x="4467225" y="1143635"/>
            <a:ext cx="1808480" cy="3217545"/>
          </a:xfrm>
          <a:prstGeom prst="rect">
            <a:avLst/>
          </a:prstGeom>
        </p:spPr>
      </p:pic>
      <p:pic>
        <p:nvPicPr>
          <p:cNvPr id="8" name="图片 7" descr="微信图片_20220310105817"/>
          <p:cNvPicPr>
            <a:picLocks noChangeAspect="1"/>
          </p:cNvPicPr>
          <p:nvPr/>
        </p:nvPicPr>
        <p:blipFill>
          <a:blip r:embed="rId3"/>
          <a:stretch>
            <a:fillRect/>
          </a:stretch>
        </p:blipFill>
        <p:spPr>
          <a:xfrm>
            <a:off x="2437765" y="1155065"/>
            <a:ext cx="1802130" cy="3206115"/>
          </a:xfrm>
          <a:prstGeom prst="rect">
            <a:avLst/>
          </a:prstGeom>
        </p:spPr>
      </p:pic>
      <p:pic>
        <p:nvPicPr>
          <p:cNvPr id="2" name="图片 1" descr="微信图片_202203101017212"/>
          <p:cNvPicPr>
            <a:picLocks noChangeAspect="1"/>
          </p:cNvPicPr>
          <p:nvPr/>
        </p:nvPicPr>
        <p:blipFill>
          <a:blip r:embed="rId4"/>
          <a:stretch>
            <a:fillRect/>
          </a:stretch>
        </p:blipFill>
        <p:spPr>
          <a:xfrm>
            <a:off x="393700" y="1143635"/>
            <a:ext cx="1808480" cy="3217545"/>
          </a:xfrm>
          <a:prstGeom prst="rect">
            <a:avLst/>
          </a:prstGeom>
        </p:spPr>
      </p:pic>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Trigger Indicator</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14" name="矩形 13"/>
          <p:cNvSpPr/>
          <p:nvPr/>
        </p:nvSpPr>
        <p:spPr>
          <a:xfrm>
            <a:off x="400685" y="265049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3822700" y="1813560"/>
            <a:ext cx="39116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nvSpPr>
        <p:spPr>
          <a:xfrm>
            <a:off x="7821930" y="1813560"/>
            <a:ext cx="429260" cy="20764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32385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“More Settings” .</a:t>
            </a:r>
            <a:endParaRPr lang="zh-CN" altLang="en-US" sz="900">
              <a:latin typeface="Calibri" panose="020F0502020204030204" pitchFamily="34" charset="0"/>
              <a:cs typeface="Calibri" panose="020F0502020204030204" pitchFamily="34" charset="0"/>
              <a:sym typeface="+mn-ea"/>
            </a:endParaRPr>
          </a:p>
        </p:txBody>
      </p:sp>
      <p:sp>
        <p:nvSpPr>
          <p:cNvPr id="21" name="文本框 20"/>
          <p:cNvSpPr txBox="1"/>
          <p:nvPr/>
        </p:nvSpPr>
        <p:spPr>
          <a:xfrm>
            <a:off x="236093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Enable “Trigger Indicator” .</a:t>
            </a:r>
            <a:endParaRPr lang="zh-CN" altLang="en-US" sz="900">
              <a:latin typeface="Calibri" panose="020F0502020204030204" pitchFamily="34" charset="0"/>
              <a:cs typeface="Calibri" panose="020F0502020204030204" pitchFamily="34" charset="0"/>
              <a:sym typeface="+mn-ea"/>
            </a:endParaRPr>
          </a:p>
        </p:txBody>
      </p:sp>
      <p:sp>
        <p:nvSpPr>
          <p:cNvPr id="22" name="文本框 21"/>
          <p:cNvSpPr txBox="1"/>
          <p:nvPr/>
        </p:nvSpPr>
        <p:spPr>
          <a:xfrm>
            <a:off x="4409440" y="77533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Single press the reset button on the sensor.</a:t>
            </a:r>
            <a:endParaRPr lang="zh-CN" altLang="en-US" sz="900">
              <a:latin typeface="Calibri" panose="020F0502020204030204" pitchFamily="34" charset="0"/>
              <a:cs typeface="Calibri" panose="020F0502020204030204" pitchFamily="34" charset="0"/>
              <a:sym typeface="+mn-ea"/>
            </a:endParaRPr>
          </a:p>
        </p:txBody>
      </p:sp>
      <p:sp>
        <p:nvSpPr>
          <p:cNvPr id="23" name="文本框 22"/>
          <p:cNvSpPr txBox="1"/>
          <p:nvPr/>
        </p:nvSpPr>
        <p:spPr>
          <a:xfrm>
            <a:off x="6401435" y="775335"/>
            <a:ext cx="208153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Then the indicator function is on.</a:t>
            </a:r>
            <a:endParaRPr lang="en-US" altLang="zh-CN" sz="900">
              <a:latin typeface="Calibri" panose="020F0502020204030204" pitchFamily="34" charset="0"/>
              <a:cs typeface="Calibri" panose="020F0502020204030204" pitchFamily="34" charset="0"/>
              <a:sym typeface="+mn-ea"/>
            </a:endParaRPr>
          </a:p>
        </p:txBody>
      </p:sp>
      <p:sp>
        <p:nvSpPr>
          <p:cNvPr id="15" name="文本框 14"/>
          <p:cNvSpPr txBox="1"/>
          <p:nvPr/>
        </p:nvSpPr>
        <p:spPr>
          <a:xfrm>
            <a:off x="1242060" y="260858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3" name="文本框 2"/>
          <p:cNvSpPr txBox="1"/>
          <p:nvPr/>
        </p:nvSpPr>
        <p:spPr>
          <a:xfrm>
            <a:off x="3627755" y="1789430"/>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5" name="文本框 4"/>
          <p:cNvSpPr txBox="1"/>
          <p:nvPr/>
        </p:nvSpPr>
        <p:spPr>
          <a:xfrm>
            <a:off x="5191125" y="342900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6" name="文本框 5"/>
          <p:cNvSpPr txBox="1"/>
          <p:nvPr/>
        </p:nvSpPr>
        <p:spPr>
          <a:xfrm>
            <a:off x="7561580" y="1586865"/>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微信图片_20220310105817"/>
          <p:cNvPicPr>
            <a:picLocks noChangeAspect="1"/>
          </p:cNvPicPr>
          <p:nvPr/>
        </p:nvPicPr>
        <p:blipFill>
          <a:blip r:embed="rId1"/>
          <a:stretch>
            <a:fillRect/>
          </a:stretch>
        </p:blipFill>
        <p:spPr>
          <a:xfrm>
            <a:off x="2437765" y="1155065"/>
            <a:ext cx="1802130" cy="3206115"/>
          </a:xfrm>
          <a:prstGeom prst="rect">
            <a:avLst/>
          </a:prstGeom>
        </p:spPr>
      </p:pic>
      <p:pic>
        <p:nvPicPr>
          <p:cNvPr id="5" name="图片 4" descr="微信图片_202203101017212"/>
          <p:cNvPicPr>
            <a:picLocks noChangeAspect="1"/>
          </p:cNvPicPr>
          <p:nvPr/>
        </p:nvPicPr>
        <p:blipFill>
          <a:blip r:embed="rId2"/>
          <a:stretch>
            <a:fillRect/>
          </a:stretch>
        </p:blipFill>
        <p:spPr>
          <a:xfrm>
            <a:off x="393700" y="1143635"/>
            <a:ext cx="1808480" cy="3217545"/>
          </a:xfrm>
          <a:prstGeom prst="rect">
            <a:avLst/>
          </a:prstGeom>
        </p:spPr>
      </p:pic>
      <p:sp>
        <p:nvSpPr>
          <p:cNvPr id="10" name="文本框 9"/>
          <p:cNvSpPr txBox="1"/>
          <p:nvPr/>
        </p:nvSpPr>
        <p:spPr>
          <a:xfrm>
            <a:off x="274320" y="273685"/>
            <a:ext cx="5807710" cy="414020"/>
          </a:xfrm>
          <a:prstGeom prst="rect">
            <a:avLst/>
          </a:prstGeom>
          <a:noFill/>
        </p:spPr>
        <p:txBody>
          <a:bodyPr wrap="square" rtlCol="0">
            <a:spAutoFit/>
          </a:bodyPr>
          <a:lstStyle/>
          <a:p>
            <a:r>
              <a:rPr lang="en-US" altLang="zh-CN" sz="2100" b="1" dirty="0">
                <a:latin typeface="Calibri" panose="020F0502020204030204" pitchFamily="34" charset="0"/>
                <a:ea typeface="微软雅黑" panose="020B0503020204020204" pitchFamily="34" charset="-122"/>
                <a:cs typeface="Calibri" panose="020F0502020204030204" pitchFamily="34" charset="0"/>
              </a:rPr>
              <a:t>How to Change Sensitivity</a:t>
            </a:r>
            <a:endParaRPr lang="en-US" altLang="zh-CN" sz="2100" b="1" dirty="0">
              <a:latin typeface="Calibri" panose="020F0502020204030204" pitchFamily="34" charset="0"/>
              <a:ea typeface="微软雅黑" panose="020B0503020204020204" pitchFamily="34" charset="-122"/>
              <a:cs typeface="Calibri" panose="020F0502020204030204" pitchFamily="34" charset="0"/>
            </a:endParaRPr>
          </a:p>
        </p:txBody>
      </p:sp>
      <p:sp>
        <p:nvSpPr>
          <p:cNvPr id="14" name="矩形 13"/>
          <p:cNvSpPr/>
          <p:nvPr/>
        </p:nvSpPr>
        <p:spPr>
          <a:xfrm>
            <a:off x="400685" y="2650490"/>
            <a:ext cx="86233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矩形 15"/>
          <p:cNvSpPr/>
          <p:nvPr/>
        </p:nvSpPr>
        <p:spPr>
          <a:xfrm>
            <a:off x="2437765" y="2120265"/>
            <a:ext cx="944245"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nvSpPr>
        <p:spPr>
          <a:xfrm>
            <a:off x="32385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“More Settings” .</a:t>
            </a:r>
            <a:endParaRPr lang="zh-CN" altLang="en-US" sz="900">
              <a:latin typeface="Calibri" panose="020F0502020204030204" pitchFamily="34" charset="0"/>
              <a:cs typeface="Calibri" panose="020F0502020204030204" pitchFamily="34" charset="0"/>
              <a:sym typeface="+mn-ea"/>
            </a:endParaRPr>
          </a:p>
        </p:txBody>
      </p:sp>
      <p:sp>
        <p:nvSpPr>
          <p:cNvPr id="21" name="文本框 20"/>
          <p:cNvSpPr txBox="1"/>
          <p:nvPr/>
        </p:nvSpPr>
        <p:spPr>
          <a:xfrm>
            <a:off x="2360930" y="775335"/>
            <a:ext cx="1852930" cy="22987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Click “Sensitivity Adjustment” .</a:t>
            </a:r>
            <a:endParaRPr lang="zh-CN" altLang="en-US" sz="900">
              <a:latin typeface="Calibri" panose="020F0502020204030204" pitchFamily="34" charset="0"/>
              <a:cs typeface="Calibri" panose="020F0502020204030204" pitchFamily="34" charset="0"/>
              <a:sym typeface="+mn-ea"/>
            </a:endParaRPr>
          </a:p>
        </p:txBody>
      </p:sp>
      <p:sp>
        <p:nvSpPr>
          <p:cNvPr id="22" name="文本框 21"/>
          <p:cNvSpPr txBox="1"/>
          <p:nvPr/>
        </p:nvSpPr>
        <p:spPr>
          <a:xfrm>
            <a:off x="4409440" y="775335"/>
            <a:ext cx="1852930" cy="368300"/>
          </a:xfrm>
          <a:prstGeom prst="rect">
            <a:avLst/>
          </a:prstGeom>
          <a:noFill/>
        </p:spPr>
        <p:txBody>
          <a:bodyPr wrap="square" rtlCol="0" anchor="t">
            <a:spAutoFit/>
          </a:bodyPr>
          <a:p>
            <a:pPr fontAlgn="auto">
              <a:lnSpc>
                <a:spcPct val="100000"/>
              </a:lnSpc>
            </a:pPr>
            <a:r>
              <a:rPr lang="en-US" sz="900">
                <a:latin typeface="Calibri" panose="020F0502020204030204" pitchFamily="34" charset="0"/>
                <a:cs typeface="Calibri" panose="020F0502020204030204" pitchFamily="34" charset="0"/>
                <a:sym typeface="+mn-ea"/>
              </a:rPr>
              <a:t>Select sensitivity from the list. The default setting is medium.</a:t>
            </a:r>
            <a:endParaRPr lang="zh-CN" altLang="en-US" sz="900">
              <a:latin typeface="Calibri" panose="020F0502020204030204" pitchFamily="34" charset="0"/>
              <a:cs typeface="Calibri" panose="020F0502020204030204" pitchFamily="34" charset="0"/>
              <a:sym typeface="+mn-ea"/>
            </a:endParaRPr>
          </a:p>
        </p:txBody>
      </p:sp>
      <p:pic>
        <p:nvPicPr>
          <p:cNvPr id="6" name="图片 5" descr="微信图片_20220310111441"/>
          <p:cNvPicPr>
            <a:picLocks noChangeAspect="1"/>
          </p:cNvPicPr>
          <p:nvPr/>
        </p:nvPicPr>
        <p:blipFill>
          <a:blip r:embed="rId3"/>
          <a:stretch>
            <a:fillRect/>
          </a:stretch>
        </p:blipFill>
        <p:spPr>
          <a:xfrm>
            <a:off x="4475480" y="1155065"/>
            <a:ext cx="1801495" cy="3206750"/>
          </a:xfrm>
          <a:prstGeom prst="rect">
            <a:avLst/>
          </a:prstGeom>
        </p:spPr>
      </p:pic>
      <p:sp>
        <p:nvSpPr>
          <p:cNvPr id="9" name="矩形 8"/>
          <p:cNvSpPr/>
          <p:nvPr/>
        </p:nvSpPr>
        <p:spPr>
          <a:xfrm>
            <a:off x="4904105" y="3144520"/>
            <a:ext cx="944245" cy="62611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2" name="文本框 11"/>
          <p:cNvSpPr txBox="1"/>
          <p:nvPr/>
        </p:nvSpPr>
        <p:spPr>
          <a:xfrm>
            <a:off x="6383020" y="3120390"/>
            <a:ext cx="185293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10 meters distance</a:t>
            </a:r>
            <a:endParaRPr lang="en-US" altLang="zh-CN" sz="900">
              <a:latin typeface="Calibri" panose="020F0502020204030204" pitchFamily="34" charset="0"/>
              <a:cs typeface="Calibri" panose="020F0502020204030204" pitchFamily="34" charset="0"/>
              <a:sym typeface="+mn-ea"/>
            </a:endParaRPr>
          </a:p>
        </p:txBody>
      </p:sp>
      <p:sp>
        <p:nvSpPr>
          <p:cNvPr id="13" name="文本框 12"/>
          <p:cNvSpPr txBox="1"/>
          <p:nvPr/>
        </p:nvSpPr>
        <p:spPr>
          <a:xfrm>
            <a:off x="6383020" y="3350260"/>
            <a:ext cx="185293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7 meters distance</a:t>
            </a:r>
            <a:endParaRPr lang="en-US" altLang="zh-CN" sz="900">
              <a:latin typeface="Calibri" panose="020F0502020204030204" pitchFamily="34" charset="0"/>
              <a:cs typeface="Calibri" panose="020F0502020204030204" pitchFamily="34" charset="0"/>
              <a:sym typeface="+mn-ea"/>
            </a:endParaRPr>
          </a:p>
        </p:txBody>
      </p:sp>
      <p:sp>
        <p:nvSpPr>
          <p:cNvPr id="15" name="文本框 14"/>
          <p:cNvSpPr txBox="1"/>
          <p:nvPr/>
        </p:nvSpPr>
        <p:spPr>
          <a:xfrm>
            <a:off x="6383020" y="3568700"/>
            <a:ext cx="1852930" cy="229870"/>
          </a:xfrm>
          <a:prstGeom prst="rect">
            <a:avLst/>
          </a:prstGeom>
          <a:noFill/>
        </p:spPr>
        <p:txBody>
          <a:bodyPr wrap="square" rtlCol="0" anchor="t">
            <a:spAutoFit/>
          </a:bodyPr>
          <a:p>
            <a:pPr fontAlgn="auto">
              <a:lnSpc>
                <a:spcPct val="100000"/>
              </a:lnSpc>
            </a:pPr>
            <a:r>
              <a:rPr lang="en-US" altLang="zh-CN" sz="900">
                <a:latin typeface="Calibri" panose="020F0502020204030204" pitchFamily="34" charset="0"/>
                <a:cs typeface="Calibri" panose="020F0502020204030204" pitchFamily="34" charset="0"/>
                <a:sym typeface="+mn-ea"/>
              </a:rPr>
              <a:t>5 meters distance</a:t>
            </a:r>
            <a:endParaRPr lang="en-US" altLang="zh-CN" sz="900">
              <a:latin typeface="Calibri" panose="020F0502020204030204" pitchFamily="34" charset="0"/>
              <a:cs typeface="Calibri" panose="020F0502020204030204" pitchFamily="34" charset="0"/>
              <a:sym typeface="+mn-ea"/>
            </a:endParaRPr>
          </a:p>
        </p:txBody>
      </p:sp>
      <p:cxnSp>
        <p:nvCxnSpPr>
          <p:cNvPr id="59" name="直接连接符 58"/>
          <p:cNvCxnSpPr/>
          <p:nvPr/>
        </p:nvCxnSpPr>
        <p:spPr>
          <a:xfrm flipV="1">
            <a:off x="5848350" y="3235325"/>
            <a:ext cx="54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5848350" y="3459480"/>
            <a:ext cx="540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5848350" y="3695065"/>
            <a:ext cx="54000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242060" y="2608580"/>
            <a:ext cx="260350" cy="275590"/>
          </a:xfrm>
          <a:prstGeom prst="rect">
            <a:avLst/>
          </a:prstGeom>
          <a:noFill/>
        </p:spPr>
        <p:txBody>
          <a:bodyPr wrap="none" rtlCol="0">
            <a:spAutoFit/>
          </a:bodyPr>
          <a:p>
            <a:r>
              <a:rPr lang="en-US" altLang="zh-CN" sz="1200" b="1">
                <a:solidFill>
                  <a:srgbClr val="FF0000"/>
                </a:solidFill>
              </a:rPr>
              <a:t>1</a:t>
            </a:r>
            <a:endParaRPr lang="en-US" altLang="zh-CN" sz="1200" b="1">
              <a:solidFill>
                <a:srgbClr val="FF0000"/>
              </a:solidFill>
            </a:endParaRPr>
          </a:p>
        </p:txBody>
      </p:sp>
      <p:sp>
        <p:nvSpPr>
          <p:cNvPr id="4" name="文本框 3"/>
          <p:cNvSpPr txBox="1"/>
          <p:nvPr/>
        </p:nvSpPr>
        <p:spPr>
          <a:xfrm>
            <a:off x="3355340" y="2089785"/>
            <a:ext cx="260350" cy="275590"/>
          </a:xfrm>
          <a:prstGeom prst="rect">
            <a:avLst/>
          </a:prstGeom>
          <a:noFill/>
        </p:spPr>
        <p:txBody>
          <a:bodyPr wrap="none" rtlCol="0">
            <a:spAutoFit/>
          </a:bodyPr>
          <a:p>
            <a:r>
              <a:rPr lang="en-US" altLang="zh-CN" sz="1200" b="1">
                <a:solidFill>
                  <a:srgbClr val="FF0000"/>
                </a:solidFill>
              </a:rPr>
              <a:t>2</a:t>
            </a:r>
            <a:endParaRPr lang="en-US" altLang="zh-CN" sz="1200" b="1">
              <a:solidFill>
                <a:srgbClr val="FF0000"/>
              </a:solidFill>
            </a:endParaRPr>
          </a:p>
        </p:txBody>
      </p:sp>
      <p:sp>
        <p:nvSpPr>
          <p:cNvPr id="7" name="文本框 6"/>
          <p:cNvSpPr txBox="1"/>
          <p:nvPr/>
        </p:nvSpPr>
        <p:spPr>
          <a:xfrm>
            <a:off x="4653280" y="3303270"/>
            <a:ext cx="260350" cy="275590"/>
          </a:xfrm>
          <a:prstGeom prst="rect">
            <a:avLst/>
          </a:prstGeom>
          <a:noFill/>
        </p:spPr>
        <p:txBody>
          <a:bodyPr wrap="none" rtlCol="0">
            <a:spAutoFit/>
          </a:bodyPr>
          <a:p>
            <a:r>
              <a:rPr lang="en-US" altLang="zh-CN" sz="1200" b="1">
                <a:solidFill>
                  <a:srgbClr val="FF0000"/>
                </a:solidFill>
              </a:rPr>
              <a:t>3</a:t>
            </a:r>
            <a:endParaRPr lang="en-US" altLang="zh-CN" sz="1200" b="1">
              <a:solidFill>
                <a:srgbClr val="FF0000"/>
              </a:solidFill>
            </a:endParaRPr>
          </a:p>
        </p:txBody>
      </p:sp>
      <p:sp>
        <p:nvSpPr>
          <p:cNvPr id="8" name="文本框 7"/>
          <p:cNvSpPr txBox="1"/>
          <p:nvPr/>
        </p:nvSpPr>
        <p:spPr>
          <a:xfrm>
            <a:off x="5667375" y="3779520"/>
            <a:ext cx="260350" cy="275590"/>
          </a:xfrm>
          <a:prstGeom prst="rect">
            <a:avLst/>
          </a:prstGeom>
          <a:noFill/>
        </p:spPr>
        <p:txBody>
          <a:bodyPr wrap="none" rtlCol="0">
            <a:spAutoFit/>
          </a:bodyPr>
          <a:p>
            <a:r>
              <a:rPr lang="en-US" altLang="zh-CN" sz="1200" b="1">
                <a:solidFill>
                  <a:srgbClr val="FF0000"/>
                </a:solidFill>
              </a:rPr>
              <a:t>4</a:t>
            </a:r>
            <a:endParaRPr lang="en-US" altLang="zh-CN" sz="1200" b="1">
              <a:solidFill>
                <a:srgbClr val="FF0000"/>
              </a:solidFill>
            </a:endParaRPr>
          </a:p>
        </p:txBody>
      </p:sp>
      <p:sp>
        <p:nvSpPr>
          <p:cNvPr id="11" name="矩形 10"/>
          <p:cNvSpPr/>
          <p:nvPr/>
        </p:nvSpPr>
        <p:spPr>
          <a:xfrm>
            <a:off x="5414645" y="4039870"/>
            <a:ext cx="727710" cy="21526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9705" y="167640"/>
            <a:ext cx="5322570" cy="414020"/>
          </a:xfrm>
          <a:prstGeom prst="rect">
            <a:avLst/>
          </a:prstGeom>
          <a:noFill/>
        </p:spPr>
        <p:txBody>
          <a:bodyPr wrap="square" rtlCol="0">
            <a:spAutoFit/>
          </a:bodyPr>
          <a:p>
            <a:r>
              <a:rPr lang="en-US" altLang="zh-CN" sz="2100" b="1"/>
              <a:t>How to Configure Automation and Scene</a:t>
            </a:r>
            <a:endParaRPr lang="en-US" altLang="zh-CN" sz="2100" b="1"/>
          </a:p>
        </p:txBody>
      </p:sp>
      <p:sp>
        <p:nvSpPr>
          <p:cNvPr id="3" name="文本框 2"/>
          <p:cNvSpPr txBox="1"/>
          <p:nvPr/>
        </p:nvSpPr>
        <p:spPr>
          <a:xfrm>
            <a:off x="277495" y="1144905"/>
            <a:ext cx="3462020" cy="1291590"/>
          </a:xfrm>
          <a:prstGeom prst="rect">
            <a:avLst/>
          </a:prstGeom>
          <a:noFill/>
        </p:spPr>
        <p:txBody>
          <a:bodyPr wrap="square" rtlCol="0" anchor="t">
            <a:spAutoFit/>
          </a:bodyPr>
          <a:p>
            <a:pPr fontAlgn="auto">
              <a:lnSpc>
                <a:spcPct val="150000"/>
              </a:lnSpc>
            </a:pPr>
            <a:r>
              <a:rPr lang="en-US" altLang="zh-CN" sz="1200" b="1">
                <a:latin typeface="+mn-ea"/>
              </a:rPr>
              <a:t>IF</a:t>
            </a:r>
            <a:r>
              <a:rPr lang="en-US" altLang="zh-CN" sz="1200">
                <a:latin typeface="+mn-ea"/>
              </a:rPr>
              <a:t>:</a:t>
            </a:r>
            <a:endParaRPr lang="en-US" altLang="zh-CN" sz="1200">
              <a:latin typeface="+mn-ea"/>
            </a:endParaRPr>
          </a:p>
          <a:p>
            <a:pPr fontAlgn="auto">
              <a:lnSpc>
                <a:spcPct val="150000"/>
              </a:lnSpc>
            </a:pPr>
            <a:r>
              <a:rPr lang="en-US" altLang="zh-CN" sz="1000">
                <a:latin typeface="+mn-ea"/>
              </a:rPr>
              <a:t>Motion is detected</a:t>
            </a:r>
            <a:endParaRPr lang="en-US" altLang="zh-CN" sz="1000">
              <a:latin typeface="+mn-ea"/>
            </a:endParaRPr>
          </a:p>
          <a:p>
            <a:pPr fontAlgn="auto">
              <a:lnSpc>
                <a:spcPct val="150000"/>
              </a:lnSpc>
            </a:pPr>
            <a:r>
              <a:rPr lang="en-US" altLang="zh-CN" sz="1000">
                <a:latin typeface="+mn-ea"/>
              </a:rPr>
              <a:t>Motion is detected and brightness is above</a:t>
            </a:r>
            <a:endParaRPr lang="en-US" altLang="zh-CN" sz="1000">
              <a:latin typeface="+mn-ea"/>
            </a:endParaRPr>
          </a:p>
          <a:p>
            <a:pPr fontAlgn="auto">
              <a:lnSpc>
                <a:spcPct val="150000"/>
              </a:lnSpc>
            </a:pPr>
            <a:r>
              <a:rPr lang="en-US" altLang="zh-CN" sz="1000">
                <a:latin typeface="+mn-ea"/>
                <a:sym typeface="+mn-ea"/>
              </a:rPr>
              <a:t>Motion is detected and brightness is below</a:t>
            </a:r>
            <a:endParaRPr lang="en-US" altLang="zh-CN" sz="1000">
              <a:latin typeface="+mn-ea"/>
            </a:endParaRPr>
          </a:p>
          <a:p>
            <a:pPr fontAlgn="auto">
              <a:lnSpc>
                <a:spcPct val="150000"/>
              </a:lnSpc>
            </a:pPr>
            <a:r>
              <a:rPr lang="en-US" altLang="zh-CN" sz="1000">
                <a:latin typeface="+mn-ea"/>
              </a:rPr>
              <a:t>No motion has been detected in over</a:t>
            </a:r>
            <a:endParaRPr lang="en-US" altLang="zh-CN" sz="1000">
              <a:latin typeface="+mn-ea"/>
            </a:endParaRPr>
          </a:p>
        </p:txBody>
      </p:sp>
      <p:sp>
        <p:nvSpPr>
          <p:cNvPr id="9" name="文本框 8"/>
          <p:cNvSpPr txBox="1"/>
          <p:nvPr/>
        </p:nvSpPr>
        <p:spPr>
          <a:xfrm>
            <a:off x="179705" y="528320"/>
            <a:ext cx="8104505" cy="460375"/>
          </a:xfrm>
          <a:prstGeom prst="rect">
            <a:avLst/>
          </a:prstGeom>
          <a:noFill/>
        </p:spPr>
        <p:txBody>
          <a:bodyPr wrap="square" rtlCol="0">
            <a:spAutoFit/>
          </a:bodyPr>
          <a:p>
            <a:pPr indent="0" fontAlgn="auto"/>
            <a:r>
              <a:rPr kumimoji="1" lang="en-US" altLang="zh-CN" sz="1200" dirty="0">
                <a:latin typeface="Calibri" panose="020F0502020204030204" pitchFamily="34" charset="0"/>
                <a:cs typeface="Calibri" panose="020F0502020204030204" pitchFamily="34" charset="0"/>
              </a:rPr>
              <a:t>Aqara Motion Sensor P1 supports the below Automation on </a:t>
            </a:r>
            <a:r>
              <a:rPr kumimoji="1" lang="en-US" altLang="zh-CN" sz="1200" b="1" dirty="0">
                <a:latin typeface="Calibri" panose="020F0502020204030204" pitchFamily="34" charset="0"/>
                <a:cs typeface="Calibri" panose="020F0502020204030204" pitchFamily="34" charset="0"/>
              </a:rPr>
              <a:t>Aqara Home App.</a:t>
            </a:r>
            <a:endParaRPr kumimoji="1" lang="en-US" altLang="zh-CN" sz="1200" b="1" dirty="0">
              <a:latin typeface="Calibri" panose="020F0502020204030204" pitchFamily="34" charset="0"/>
              <a:cs typeface="Calibri" panose="020F0502020204030204" pitchFamily="34" charset="0"/>
            </a:endParaRPr>
          </a:p>
          <a:p>
            <a:pPr indent="0" fontAlgn="auto"/>
            <a:r>
              <a:rPr lang="en-US" sz="1200">
                <a:latin typeface="Calibri" panose="020F0502020204030204" pitchFamily="34" charset="0"/>
                <a:cs typeface="Calibri" panose="020F0502020204030204" pitchFamily="34" charset="0"/>
                <a:sym typeface="+mn-ea"/>
              </a:rPr>
              <a:t>Please click “Automation” and “Scene” to start the configuration, below are the main steps on App.</a:t>
            </a:r>
            <a:endParaRPr kumimoji="1" lang="en-US" altLang="zh-CN" sz="1200" dirty="0">
              <a:latin typeface="Calibri" panose="020F0502020204030204" pitchFamily="34" charset="0"/>
              <a:cs typeface="Calibri" panose="020F0502020204030204" pitchFamily="34" charset="0"/>
            </a:endParaRPr>
          </a:p>
        </p:txBody>
      </p:sp>
      <p:sp>
        <p:nvSpPr>
          <p:cNvPr id="4" name="文本框 3"/>
          <p:cNvSpPr txBox="1"/>
          <p:nvPr/>
        </p:nvSpPr>
        <p:spPr>
          <a:xfrm>
            <a:off x="277495" y="2575560"/>
            <a:ext cx="1456055" cy="645160"/>
          </a:xfrm>
          <a:prstGeom prst="rect">
            <a:avLst/>
          </a:prstGeom>
          <a:noFill/>
        </p:spPr>
        <p:txBody>
          <a:bodyPr wrap="square" rtlCol="0" anchor="t">
            <a:spAutoFit/>
          </a:bodyPr>
          <a:p>
            <a:pPr fontAlgn="auto">
              <a:lnSpc>
                <a:spcPct val="150000"/>
              </a:lnSpc>
            </a:pPr>
            <a:r>
              <a:rPr lang="en-US" altLang="zh-CN" sz="1200" b="1">
                <a:latin typeface="+mn-ea"/>
                <a:sym typeface="+mn-ea"/>
              </a:rPr>
              <a:t>Then:</a:t>
            </a:r>
            <a:endParaRPr lang="en-US" altLang="zh-CN" sz="1200" b="1">
              <a:latin typeface="+mn-ea"/>
            </a:endParaRPr>
          </a:p>
          <a:p>
            <a:pPr fontAlgn="auto">
              <a:lnSpc>
                <a:spcPct val="150000"/>
              </a:lnSpc>
            </a:pPr>
            <a:r>
              <a:rPr lang="en-US" altLang="zh-CN" sz="1200">
                <a:latin typeface="+mn-ea"/>
                <a:sym typeface="+mn-ea"/>
              </a:rPr>
              <a:t>Not support</a:t>
            </a:r>
            <a:endParaRPr lang="zh-CN" altLang="en-US" sz="1200"/>
          </a:p>
        </p:txBody>
      </p:sp>
      <p:sp>
        <p:nvSpPr>
          <p:cNvPr id="11" name="文本框 10"/>
          <p:cNvSpPr txBox="1"/>
          <p:nvPr/>
        </p:nvSpPr>
        <p:spPr>
          <a:xfrm>
            <a:off x="3816985" y="1082040"/>
            <a:ext cx="1783080" cy="321945"/>
          </a:xfrm>
          <a:prstGeom prst="rect">
            <a:avLst/>
          </a:prstGeom>
          <a:noFill/>
        </p:spPr>
        <p:txBody>
          <a:bodyPr wrap="square" rtlCol="0" anchor="t">
            <a:spAutoFit/>
          </a:bodyPr>
          <a:p>
            <a:pPr fontAlgn="auto">
              <a:lnSpc>
                <a:spcPct val="150000"/>
              </a:lnSpc>
            </a:pPr>
            <a:r>
              <a:rPr lang="en-US" altLang="zh-CN" sz="1000">
                <a:latin typeface="+mn-ea"/>
                <a:sym typeface="+mn-ea"/>
              </a:rPr>
              <a:t>Automation configuration</a:t>
            </a:r>
            <a:endParaRPr lang="en-US" altLang="zh-CN" sz="1000">
              <a:latin typeface="+mn-ea"/>
              <a:sym typeface="+mn-ea"/>
            </a:endParaRPr>
          </a:p>
        </p:txBody>
      </p:sp>
      <p:sp>
        <p:nvSpPr>
          <p:cNvPr id="12" name="文本框 11"/>
          <p:cNvSpPr txBox="1"/>
          <p:nvPr/>
        </p:nvSpPr>
        <p:spPr>
          <a:xfrm>
            <a:off x="6350635" y="1082040"/>
            <a:ext cx="1356995" cy="321945"/>
          </a:xfrm>
          <a:prstGeom prst="rect">
            <a:avLst/>
          </a:prstGeom>
          <a:noFill/>
        </p:spPr>
        <p:txBody>
          <a:bodyPr wrap="square" rtlCol="0" anchor="t">
            <a:spAutoFit/>
          </a:bodyPr>
          <a:p>
            <a:pPr fontAlgn="auto">
              <a:lnSpc>
                <a:spcPct val="150000"/>
              </a:lnSpc>
            </a:pPr>
            <a:r>
              <a:rPr lang="en-US" altLang="zh-CN" sz="1000">
                <a:latin typeface="+mn-ea"/>
                <a:sym typeface="+mn-ea"/>
              </a:rPr>
              <a:t>Scene configuration</a:t>
            </a:r>
            <a:endParaRPr lang="en-US" altLang="zh-CN" sz="1000">
              <a:latin typeface="+mn-ea"/>
              <a:sym typeface="+mn-ea"/>
            </a:endParaRPr>
          </a:p>
        </p:txBody>
      </p:sp>
      <p:pic>
        <p:nvPicPr>
          <p:cNvPr id="5" name="图片 4" descr="微信图片_202203101123431"/>
          <p:cNvPicPr>
            <a:picLocks noChangeAspect="1"/>
          </p:cNvPicPr>
          <p:nvPr/>
        </p:nvPicPr>
        <p:blipFill>
          <a:blip r:embed="rId1"/>
          <a:stretch>
            <a:fillRect/>
          </a:stretch>
        </p:blipFill>
        <p:spPr>
          <a:xfrm>
            <a:off x="6455410" y="1497330"/>
            <a:ext cx="1696720" cy="3021965"/>
          </a:xfrm>
          <a:prstGeom prst="rect">
            <a:avLst/>
          </a:prstGeom>
        </p:spPr>
      </p:pic>
      <p:pic>
        <p:nvPicPr>
          <p:cNvPr id="8" name="图片 7" descr="微信图片_20220310112343"/>
          <p:cNvPicPr>
            <a:picLocks noChangeAspect="1"/>
          </p:cNvPicPr>
          <p:nvPr/>
        </p:nvPicPr>
        <p:blipFill>
          <a:blip r:embed="rId2"/>
          <a:stretch>
            <a:fillRect/>
          </a:stretch>
        </p:blipFill>
        <p:spPr>
          <a:xfrm>
            <a:off x="3848100" y="1445895"/>
            <a:ext cx="1751965" cy="311785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文本框 100"/>
          <p:cNvSpPr txBox="1"/>
          <p:nvPr/>
        </p:nvSpPr>
        <p:spPr>
          <a:xfrm>
            <a:off x="296141" y="262980"/>
            <a:ext cx="3296516" cy="414020"/>
          </a:xfrm>
          <a:prstGeom prst="rect">
            <a:avLst/>
          </a:prstGeom>
          <a:noFill/>
        </p:spPr>
        <p:txBody>
          <a:bodyPr wrap="square" rtlCol="0">
            <a:spAutoFit/>
          </a:bodyPr>
          <a:lstStyle/>
          <a:p>
            <a:r>
              <a:rPr lang="en-US" altLang="zh-CN" sz="2100" b="1" dirty="0">
                <a:latin typeface="微软雅黑" panose="020B0503020204020204" pitchFamily="34" charset="-122"/>
                <a:ea typeface="微软雅黑" panose="020B0503020204020204" pitchFamily="34" charset="-122"/>
              </a:rPr>
              <a:t>Content</a:t>
            </a:r>
            <a:endParaRPr lang="en-US" altLang="zh-CN" sz="2100" b="1" dirty="0">
              <a:latin typeface="微软雅黑" panose="020B0503020204020204" pitchFamily="34" charset="-122"/>
              <a:ea typeface="微软雅黑" panose="020B0503020204020204" pitchFamily="34" charset="-122"/>
            </a:endParaRPr>
          </a:p>
        </p:txBody>
      </p:sp>
      <p:sp>
        <p:nvSpPr>
          <p:cNvPr id="4" name="文本框 3"/>
          <p:cNvSpPr txBox="1"/>
          <p:nvPr/>
        </p:nvSpPr>
        <p:spPr>
          <a:xfrm>
            <a:off x="373380" y="1209675"/>
            <a:ext cx="3910965" cy="1753235"/>
          </a:xfrm>
          <a:prstGeom prst="rect">
            <a:avLst/>
          </a:prstGeom>
          <a:noFill/>
        </p:spPr>
        <p:txBody>
          <a:bodyPr wrap="square" rtlCol="0">
            <a:spAutoFit/>
          </a:bodyPr>
          <a:p>
            <a:pPr marL="285750" indent="-285750" fontAlgn="auto">
              <a:lnSpc>
                <a:spcPct val="150000"/>
              </a:lnSpc>
              <a:buFont typeface="Wingdings" panose="05000000000000000000" charset="0"/>
              <a:buChar char="Ø"/>
            </a:pPr>
            <a:r>
              <a:rPr lang="en-US" altLang="zh-CN" b="1">
                <a:solidFill>
                  <a:schemeClr val="tx1"/>
                </a:solidFill>
              </a:rPr>
              <a:t>Product introduction</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solidFill>
                  <a:schemeClr val="tx1"/>
                </a:solidFill>
              </a:rPr>
              <a:t>Product installation</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solidFill>
                  <a:schemeClr val="tx1"/>
                </a:solidFill>
              </a:rPr>
              <a:t>Configuration on App</a:t>
            </a:r>
            <a:endParaRPr lang="en-US" altLang="zh-CN" b="1">
              <a:solidFill>
                <a:schemeClr val="tx1"/>
              </a:solidFill>
            </a:endParaRPr>
          </a:p>
          <a:p>
            <a:pPr marL="285750" indent="-285750" algn="l" fontAlgn="auto">
              <a:lnSpc>
                <a:spcPct val="150000"/>
              </a:lnSpc>
              <a:buClrTx/>
              <a:buSzTx/>
              <a:buFont typeface="Wingdings" panose="05000000000000000000" charset="0"/>
              <a:buChar char="Ø"/>
            </a:pPr>
            <a:r>
              <a:rPr lang="en-US" altLang="zh-CN" b="1">
                <a:gradFill>
                  <a:gsLst>
                    <a:gs pos="0">
                      <a:srgbClr val="007BD3"/>
                    </a:gs>
                    <a:gs pos="100000">
                      <a:srgbClr val="034373"/>
                    </a:gs>
                  </a:gsLst>
                  <a:lin scaled="0"/>
                </a:gradFill>
              </a:rPr>
              <a:t>FAQ</a:t>
            </a:r>
            <a:endParaRPr lang="en-US" altLang="zh-CN" b="1">
              <a:gradFill>
                <a:gsLst>
                  <a:gs pos="0">
                    <a:srgbClr val="007BD3"/>
                  </a:gs>
                  <a:gs pos="100000">
                    <a:srgbClr val="034373"/>
                  </a:gs>
                </a:gsLst>
                <a:lin scaled="0"/>
              </a:gra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9705" y="167640"/>
            <a:ext cx="3454400" cy="414020"/>
          </a:xfrm>
          <a:prstGeom prst="rect">
            <a:avLst/>
          </a:prstGeom>
          <a:noFill/>
        </p:spPr>
        <p:txBody>
          <a:bodyPr wrap="square" rtlCol="0">
            <a:spAutoFit/>
          </a:bodyPr>
          <a:p>
            <a:r>
              <a:rPr lang="en-US" altLang="zh-CN" sz="2100" b="1"/>
              <a:t>FAQ for Motion Sensor P1 </a:t>
            </a:r>
            <a:endParaRPr lang="en-US" altLang="zh-CN" sz="2100" b="1"/>
          </a:p>
        </p:txBody>
      </p:sp>
      <p:sp>
        <p:nvSpPr>
          <p:cNvPr id="4" name="文本框 3"/>
          <p:cNvSpPr txBox="1"/>
          <p:nvPr/>
        </p:nvSpPr>
        <p:spPr>
          <a:xfrm>
            <a:off x="196215" y="581660"/>
            <a:ext cx="8420735" cy="3938270"/>
          </a:xfrm>
          <a:prstGeom prst="rect">
            <a:avLst/>
          </a:prstGeom>
          <a:noFill/>
        </p:spPr>
        <p:txBody>
          <a:bodyPr wrap="square" rtlCol="0" anchor="t">
            <a:spAutoFit/>
          </a:bodyPr>
          <a:p>
            <a:pPr indent="0" algn="l">
              <a:buNone/>
            </a:pPr>
            <a:r>
              <a:rPr lang="en-US" sz="1000" b="1">
                <a:solidFill>
                  <a:srgbClr val="000000"/>
                </a:solidFill>
                <a:latin typeface="Calibri" panose="020F0502020204030204" pitchFamily="34" charset="0"/>
                <a:cs typeface="Calibri" panose="020F0502020204030204" pitchFamily="34" charset="0"/>
                <a:sym typeface="+mn-ea"/>
              </a:rPr>
              <a:t>Where should the Aqara Motion Sensor P1 be installed and how do I install them?</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Install in the area that needs to be monitored, for example in the living room or bedroom (during installation, please refer to the detection range in the quick start guide). </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A coffee table, shoe cabinet or desk can be used, but ensure that it is installed close to the edge (recommended height is 1.2m/3.94ft to 2.0m/6.56ft); </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3. Do not place it on a metal surface or allow something to block the motion sensor P1.</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What should I pay attention to when I install the Motion Sensor P1?</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Do not install the sensor on tile, glass, marble and other smooth and moist surfaces, so that the adhesive will not come off.</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Do not install the sensor on the surface of high-temperature and heat objects such as lighting tubes, so that the adhesive will not come off.</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3. Do not install the sensor on rough and uneven surfaces such as wall coverings, so that the adhesive will not come off.</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4. Do not put the senor towards hot objects such as electrical appliances when installing to avoid false triggering caused by infrared interference.</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How to reset the motion sensor P1? When should it be reset?</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Press the reset button on the accessory for 5 seconds. The indicator will flash 3 times before resetting to factory defaults.</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If a connected sensor needs to be connected to another Hub, it has to be reset first.</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Why does the Aqara Motion Sensor P1 fail to connect? How to reconnect?</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Possible reasons:</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Operation error. Please add the accessory according to Add Accessory method again.</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The accessory is too far away from the Hub. Please move the accessory closer to the Hub. </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3. There are more than 32 accessories under this Hub.</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Why does the blue light flash once when someone is detected passing by?</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The Motion Sensor P1 will flash blue once when it detects motion within the first 5 minutes after joining the network.</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When the "trigger indicator" is set, a blue light will flash once when motion is detected.</a:t>
            </a:r>
            <a:endParaRPr lang="en-US" sz="1000">
              <a:solidFill>
                <a:srgbClr val="040BA2"/>
              </a:solidFill>
              <a:latin typeface="Calibri" panose="020F0502020204030204" pitchFamily="34" charset="0"/>
              <a:cs typeface="Calibri" panose="020F0502020204030204" pitchFamily="34" charset="0"/>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9705" y="167640"/>
            <a:ext cx="3454400" cy="414020"/>
          </a:xfrm>
          <a:prstGeom prst="rect">
            <a:avLst/>
          </a:prstGeom>
          <a:noFill/>
        </p:spPr>
        <p:txBody>
          <a:bodyPr wrap="square" rtlCol="0">
            <a:spAutoFit/>
          </a:bodyPr>
          <a:p>
            <a:r>
              <a:rPr lang="en-US" altLang="zh-CN" sz="2100" b="1"/>
              <a:t>FAQ for Motion Sensor P1 </a:t>
            </a:r>
            <a:endParaRPr lang="en-US" altLang="zh-CN" sz="2100" b="1"/>
          </a:p>
        </p:txBody>
      </p:sp>
      <p:sp>
        <p:nvSpPr>
          <p:cNvPr id="4" name="文本框 3"/>
          <p:cNvSpPr txBox="1"/>
          <p:nvPr/>
        </p:nvSpPr>
        <p:spPr>
          <a:xfrm>
            <a:off x="196215" y="581660"/>
            <a:ext cx="8420735" cy="4246245"/>
          </a:xfrm>
          <a:prstGeom prst="rect">
            <a:avLst/>
          </a:prstGeom>
          <a:noFill/>
        </p:spPr>
        <p:txBody>
          <a:bodyPr wrap="square" rtlCol="0" anchor="t">
            <a:spAutoFit/>
          </a:bodyPr>
          <a:p>
            <a:pPr indent="0" algn="l">
              <a:buNone/>
            </a:pPr>
            <a:r>
              <a:rPr lang="en-US" sz="1000" b="1">
                <a:solidFill>
                  <a:srgbClr val="000000"/>
                </a:solidFill>
                <a:latin typeface="Calibri" panose="020F0502020204030204" pitchFamily="34" charset="0"/>
                <a:cs typeface="Calibri" panose="020F0502020204030204" pitchFamily="34" charset="0"/>
                <a:sym typeface="+mn-ea"/>
              </a:rPr>
              <a:t>When the reset button of Motion Sensor P1 is pressed, why does the indicator flash?</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Low battery</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If a pet enters the detection area of the Aqara Motion Sensor P1, will it trigger the sensor?</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Yes. If you do not want a pet to trigger the sensor. Please refer to the detection diagram in the quick start guide and place the motion sensor P1 in a higher location. This way, a pet will not trigger the sensor when it moves on the floor. (Please refer to the quick start guide regarding the installation options).</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Why does the device report motion detected when no one is passing?</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There may be some objects with heat in the detection area of the Motion Sensor P1, which interfere with infrared detection.</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Hot and cold air flow with a large temperature difference may appear in the detection area of the Motion Sensor P1.</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How to identify if the Aqara Motion Sensor P1 works properly?</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Click the reset button of the Motion Sensor P1. If the Hub makes voice prompts, "Normal link confirmed", it indicates that the Hub and the Motion Sensor communicates properly; If there is no voice prompt, please move the sensor closer to the Hub and try again. If there is still no voice prompt, the sensor might be deleted or it might run out of battery. Please refer to the accessory adding methods to add the accessory or replace the battery.</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b="1">
                <a:solidFill>
                  <a:srgbClr val="000000"/>
                </a:solidFill>
                <a:latin typeface="Calibri" panose="020F0502020204030204" pitchFamily="34" charset="0"/>
                <a:cs typeface="Calibri" panose="020F0502020204030204" pitchFamily="34" charset="0"/>
                <a:sym typeface="+mn-ea"/>
              </a:rPr>
              <a:t>Under what conditions does the Aqara Motion Sensor P1 go offline frequently?</a:t>
            </a:r>
            <a:endParaRPr lang="en-US" sz="1000" b="1">
              <a:solidFill>
                <a:srgbClr val="000000"/>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Possible reasons:</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1. The accessory is too far away from the Hub, please try to install the accessory closer to the Hub. </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2. Low battery or dead battery. Please replace the battery.</a:t>
            </a:r>
            <a:endParaRPr lang="en-US" sz="1000">
              <a:solidFill>
                <a:srgbClr val="040BA2"/>
              </a:solidFill>
              <a:latin typeface="Calibri" panose="020F0502020204030204" pitchFamily="34" charset="0"/>
              <a:cs typeface="Calibri" panose="020F0502020204030204" pitchFamily="34" charset="0"/>
              <a:sym typeface="+mn-ea"/>
            </a:endParaRPr>
          </a:p>
          <a:p>
            <a:pPr indent="0" algn="l">
              <a:buNone/>
            </a:pPr>
            <a:r>
              <a:rPr lang="en-US" sz="1000">
                <a:solidFill>
                  <a:srgbClr val="040BA2"/>
                </a:solidFill>
                <a:latin typeface="Calibri" panose="020F0502020204030204" pitchFamily="34" charset="0"/>
                <a:cs typeface="Calibri" panose="020F0502020204030204" pitchFamily="34" charset="0"/>
                <a:sym typeface="+mn-ea"/>
              </a:rPr>
              <a:t>3. The accessory is installed on the metal surface and the signal is interfered. Please avoid metal surface.</a:t>
            </a:r>
            <a:endParaRPr lang="en-US" sz="1000">
              <a:solidFill>
                <a:srgbClr val="040BA2"/>
              </a:solidFill>
              <a:latin typeface="Calibri" panose="020F0502020204030204" pitchFamily="34" charset="0"/>
              <a:cs typeface="Calibri" panose="020F0502020204030204" pitchFamily="34" charset="0"/>
              <a:sym typeface="+mn-ea"/>
            </a:endParaRPr>
          </a:p>
          <a:p>
            <a:pPr algn="l">
              <a:buClrTx/>
              <a:buSzTx/>
              <a:buFontTx/>
              <a:buNone/>
            </a:pPr>
            <a:endParaRPr lang="en-US" sz="1000">
              <a:solidFill>
                <a:srgbClr val="040BA2"/>
              </a:solidFill>
              <a:latin typeface="Calibri" panose="020F0502020204030204" pitchFamily="34" charset="0"/>
              <a:cs typeface="Calibri" panose="020F0502020204030204" pitchFamily="34" charset="0"/>
              <a:sym typeface="+mn-ea"/>
            </a:endParaRPr>
          </a:p>
          <a:p>
            <a:pPr algn="l">
              <a:buClrTx/>
              <a:buSzTx/>
              <a:buFontTx/>
              <a:buNone/>
            </a:pPr>
            <a:r>
              <a:rPr lang="en-US" sz="1000" b="1">
                <a:solidFill>
                  <a:srgbClr val="000000"/>
                </a:solidFill>
                <a:latin typeface="Calibri" panose="020F0502020204030204" pitchFamily="34" charset="0"/>
                <a:cs typeface="Calibri" panose="020F0502020204030204" pitchFamily="34" charset="0"/>
                <a:sym typeface="+mn-ea"/>
              </a:rPr>
              <a:t>Why does my Aqara Motion Sensor P1 not respond but the light flashes normally when I press the reset button is pressed?</a:t>
            </a:r>
            <a:endParaRPr lang="en-US" sz="1000" b="1">
              <a:solidFill>
                <a:srgbClr val="000000"/>
              </a:solidFill>
              <a:latin typeface="Calibri" panose="020F0502020204030204" pitchFamily="34" charset="0"/>
              <a:cs typeface="Calibri" panose="020F0502020204030204" pitchFamily="34" charset="0"/>
              <a:sym typeface="+mn-ea"/>
            </a:endParaRPr>
          </a:p>
          <a:p>
            <a:pPr algn="l">
              <a:buClrTx/>
              <a:buSzTx/>
              <a:buFontTx/>
              <a:buNone/>
            </a:pPr>
            <a:r>
              <a:rPr lang="en-US" sz="1000">
                <a:solidFill>
                  <a:srgbClr val="040BA2"/>
                </a:solidFill>
                <a:latin typeface="Calibri" panose="020F0502020204030204" pitchFamily="34" charset="0"/>
                <a:cs typeface="Calibri" panose="020F0502020204030204" pitchFamily="34" charset="0"/>
                <a:sym typeface="+mn-ea"/>
              </a:rPr>
              <a:t>Possible causes:</a:t>
            </a:r>
            <a:endParaRPr lang="en-US" sz="1000">
              <a:solidFill>
                <a:srgbClr val="040BA2"/>
              </a:solidFill>
              <a:latin typeface="Calibri" panose="020F0502020204030204" pitchFamily="34" charset="0"/>
              <a:cs typeface="Calibri" panose="020F0502020204030204" pitchFamily="34" charset="0"/>
              <a:sym typeface="+mn-ea"/>
            </a:endParaRPr>
          </a:p>
          <a:p>
            <a:pPr algn="l">
              <a:buClrTx/>
              <a:buSzTx/>
              <a:buFontTx/>
              <a:buNone/>
            </a:pPr>
            <a:r>
              <a:rPr lang="en-US" sz="1000">
                <a:solidFill>
                  <a:srgbClr val="040BA2"/>
                </a:solidFill>
                <a:latin typeface="Calibri" panose="020F0502020204030204" pitchFamily="34" charset="0"/>
                <a:cs typeface="Calibri" panose="020F0502020204030204" pitchFamily="34" charset="0"/>
                <a:sym typeface="+mn-ea"/>
              </a:rPr>
              <a:t>1. PIR probe or lens has been damaged;</a:t>
            </a:r>
            <a:endParaRPr lang="en-US" sz="1000">
              <a:solidFill>
                <a:srgbClr val="040BA2"/>
              </a:solidFill>
              <a:latin typeface="Calibri" panose="020F0502020204030204" pitchFamily="34" charset="0"/>
              <a:cs typeface="Calibri" panose="020F0502020204030204" pitchFamily="34" charset="0"/>
              <a:sym typeface="+mn-ea"/>
            </a:endParaRPr>
          </a:p>
          <a:p>
            <a:pPr algn="l">
              <a:buClrTx/>
              <a:buSzTx/>
              <a:buFontTx/>
              <a:buNone/>
            </a:pPr>
            <a:r>
              <a:rPr lang="en-US" sz="1000">
                <a:solidFill>
                  <a:srgbClr val="040BA2"/>
                </a:solidFill>
                <a:latin typeface="Calibri" panose="020F0502020204030204" pitchFamily="34" charset="0"/>
                <a:cs typeface="Calibri" panose="020F0502020204030204" pitchFamily="34" charset="0"/>
                <a:sym typeface="+mn-ea"/>
              </a:rPr>
              <a:t>2. The device is in the trigger interval;</a:t>
            </a:r>
            <a:endParaRPr lang="en-US" sz="1000">
              <a:solidFill>
                <a:srgbClr val="040BA2"/>
              </a:solidFill>
              <a:latin typeface="Calibri" panose="020F0502020204030204" pitchFamily="34" charset="0"/>
              <a:cs typeface="Calibri" panose="020F0502020204030204" pitchFamily="34" charset="0"/>
              <a:sym typeface="+mn-ea"/>
            </a:endParaRPr>
          </a:p>
          <a:p>
            <a:pPr algn="l">
              <a:buClrTx/>
              <a:buSzTx/>
              <a:buFontTx/>
              <a:buNone/>
            </a:pPr>
            <a:r>
              <a:rPr lang="en-US" sz="1000">
                <a:solidFill>
                  <a:srgbClr val="040BA2"/>
                </a:solidFill>
                <a:latin typeface="Calibri" panose="020F0502020204030204" pitchFamily="34" charset="0"/>
                <a:cs typeface="Calibri" panose="020F0502020204030204" pitchFamily="34" charset="0"/>
                <a:sym typeface="+mn-ea"/>
              </a:rPr>
              <a:t>3. The device is offline, please confirm whether the device and the hub are connected properly.</a:t>
            </a:r>
            <a:endParaRPr lang="en-US" sz="1000">
              <a:solidFill>
                <a:srgbClr val="040BA2"/>
              </a:solidFill>
              <a:latin typeface="Calibri" panose="020F0502020204030204" pitchFamily="34" charset="0"/>
              <a:cs typeface="Calibri" panose="020F0502020204030204" pitchFamily="34" charset="0"/>
              <a:sym typeface="+mn-e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694164" y="2274566"/>
            <a:ext cx="3828869" cy="923330"/>
          </a:xfrm>
          <a:prstGeom prst="rect">
            <a:avLst/>
          </a:prstGeom>
          <a:noFill/>
        </p:spPr>
        <p:txBody>
          <a:bodyPr wrap="none" rtlCol="0">
            <a:spAutoFit/>
          </a:bodyPr>
          <a:lstStyle/>
          <a:p>
            <a:r>
              <a:rPr kumimoji="1" lang="en-US" altLang="zh-CN" sz="5400" b="1" dirty="0">
                <a:solidFill>
                  <a:srgbClr val="5571A6"/>
                </a:solidFill>
                <a:latin typeface="微软雅黑" panose="020B0503020204020204" pitchFamily="34" charset="-122"/>
                <a:ea typeface="微软雅黑" panose="020B0503020204020204" pitchFamily="34" charset="-122"/>
              </a:rPr>
              <a:t>Thank you</a:t>
            </a:r>
            <a:endParaRPr kumimoji="1" lang="zh-CN" altLang="en-US" sz="5400" b="1" dirty="0">
              <a:solidFill>
                <a:srgbClr val="5571A6"/>
              </a:solidFill>
              <a:latin typeface="微软雅黑" panose="020B0503020204020204" pitchFamily="34" charset="-122"/>
              <a:ea typeface="微软雅黑" panose="020B0503020204020204" pitchFamily="34" charset="-122"/>
            </a:endParaRPr>
          </a:p>
        </p:txBody>
      </p:sp>
    </p:spTree>
  </p:cSld>
  <p:clrMapOvr>
    <a:masterClrMapping/>
  </p:clrMapOvr>
</p:sld>
</file>

<file path=ppt/tags/tag1.xml><?xml version="1.0" encoding="utf-8"?>
<p:tagLst xmlns:p="http://schemas.openxmlformats.org/presentationml/2006/main">
  <p:tag name="KSO_WM_TAG_VERSION" val="1.0"/>
  <p:tag name="KSO_WM_TEMPLATE_CATEGORY" val="diagram"/>
  <p:tag name="KSO_WM_TEMPLATE_INDEX" val="160139"/>
  <p:tag name="KSO_WM_UNIT_TYPE" val="l_h_a"/>
  <p:tag name="KSO_WM_UNIT_INDEX" val="1_1_1"/>
  <p:tag name="KSO_WM_UNIT_ID" val="257*l_h_a*1_1_1"/>
  <p:tag name="KSO_WM_UNIT_CLEAR" val="1"/>
  <p:tag name="KSO_WM_UNIT_LAYERLEVEL" val="1_1_1"/>
  <p:tag name="KSO_WM_UNIT_VALUE" val="12"/>
  <p:tag name="KSO_WM_UNIT_HIGHLIGHT" val="0"/>
  <p:tag name="KSO_WM_UNIT_COMPATIBLE" val="0"/>
  <p:tag name="KSO_WM_UNIT_PRESET_TEXT" val="LOREM"/>
  <p:tag name="KSO_WM_BEAUTIFY_FLAG" val="#wm#"/>
  <p:tag name="KSO_WM_DIAGRAM_GROUP_CODE" val="l1-1"/>
  <p:tag name="KSO_WM_UNIT_FILL_FORE_SCHEMECOLOR_INDEX" val="5"/>
  <p:tag name="KSO_WM_UNIT_FILL_TYPE" val="1"/>
  <p:tag name="KSO_WM_UNIT_TEXT_FILL_FORE_SCHEMECOLOR_INDEX" val="14"/>
  <p:tag name="KSO_WM_UNIT_TEXT_FILL_TYPE" val="1"/>
</p:tagLst>
</file>

<file path=ppt/tags/tag2.xml><?xml version="1.0" encoding="utf-8"?>
<p:tagLst xmlns:p="http://schemas.openxmlformats.org/presentationml/2006/main">
  <p:tag name="KSO_WM_TAG_VERSION" val="1.0"/>
  <p:tag name="KSO_WM_TEMPLATE_CATEGORY" val="diagram"/>
  <p:tag name="KSO_WM_TEMPLATE_INDEX" val="160139"/>
  <p:tag name="KSO_WM_UNIT_TYPE" val="l_h_f"/>
  <p:tag name="KSO_WM_UNIT_INDEX" val="1_1_1"/>
  <p:tag name="KSO_WM_UNIT_ID" val="257*l_h_f*1_1_1"/>
  <p:tag name="KSO_WM_UNIT_CLEAR" val="1"/>
  <p:tag name="KSO_WM_UNIT_LAYERLEVEL" val="1_1_1"/>
  <p:tag name="KSO_WM_UNIT_VALUE" val="12"/>
  <p:tag name="KSO_WM_UNIT_HIGHLIGHT" val="0"/>
  <p:tag name="KSO_WM_UNIT_COMPATIBLE" val="0"/>
  <p:tag name="KSO_WM_BEAUTIFY_FLAG" val="#wm#"/>
  <p:tag name="KSO_WM_UNIT_PRESET_TEXT_INDEX" val="4"/>
  <p:tag name="KSO_WM_UNIT_PRESET_TEXT_LEN" val="26"/>
  <p:tag name="KSO_WM_DIAGRAM_GROUP_CODE" val="l1-1"/>
  <p:tag name="KSO_WM_UNIT_TEXT_FILL_FORE_SCHEMECOLOR_INDEX" val="13"/>
  <p:tag name="KSO_WM_UNIT_TEXT_FILL_TYPE" val="1"/>
</p:tagLst>
</file>

<file path=ppt/tags/tag3.xml><?xml version="1.0" encoding="utf-8"?>
<p:tagLst xmlns:p="http://schemas.openxmlformats.org/presentationml/2006/main">
  <p:tag name="KSO_WM_TAG_VERSION" val="1.0"/>
  <p:tag name="KSO_WM_TEMPLATE_CATEGORY" val="diagram"/>
  <p:tag name="KSO_WM_TEMPLATE_INDEX" val="160139"/>
  <p:tag name="KSO_WM_UNIT_TYPE" val="l_h_a"/>
  <p:tag name="KSO_WM_UNIT_INDEX" val="1_2_1"/>
  <p:tag name="KSO_WM_UNIT_ID" val="257*l_h_a*1_2_1"/>
  <p:tag name="KSO_WM_UNIT_CLEAR" val="1"/>
  <p:tag name="KSO_WM_UNIT_LAYERLEVEL" val="1_1_1"/>
  <p:tag name="KSO_WM_UNIT_VALUE" val="12"/>
  <p:tag name="KSO_WM_UNIT_HIGHLIGHT" val="0"/>
  <p:tag name="KSO_WM_UNIT_COMPATIBLE" val="0"/>
  <p:tag name="KSO_WM_UNIT_PRESET_TEXT" val="LOREM"/>
  <p:tag name="KSO_WM_BEAUTIFY_FLAG" val="#wm#"/>
  <p:tag name="KSO_WM_DIAGRAM_GROUP_CODE" val="l1-1"/>
  <p:tag name="KSO_WM_UNIT_FILL_FORE_SCHEMECOLOR_INDEX" val="7"/>
  <p:tag name="KSO_WM_UNIT_FILL_TYPE" val="1"/>
  <p:tag name="KSO_WM_UNIT_TEXT_FILL_FORE_SCHEMECOLOR_INDEX" val="14"/>
  <p:tag name="KSO_WM_UNIT_TEXT_FILL_TYPE" val="1"/>
</p:tagLst>
</file>

<file path=ppt/tags/tag4.xml><?xml version="1.0" encoding="utf-8"?>
<p:tagLst xmlns:p="http://schemas.openxmlformats.org/presentationml/2006/main">
  <p:tag name="KSO_WM_TAG_VERSION" val="1.0"/>
  <p:tag name="KSO_WM_TEMPLATE_CATEGORY" val="diagram"/>
  <p:tag name="KSO_WM_TEMPLATE_INDEX" val="160139"/>
  <p:tag name="KSO_WM_UNIT_TYPE" val="l_h_f"/>
  <p:tag name="KSO_WM_UNIT_INDEX" val="1_2_1"/>
  <p:tag name="KSO_WM_UNIT_ID" val="257*l_h_f*1_2_1"/>
  <p:tag name="KSO_WM_UNIT_CLEAR" val="1"/>
  <p:tag name="KSO_WM_UNIT_LAYERLEVEL" val="1_1_1"/>
  <p:tag name="KSO_WM_UNIT_VALUE" val="12"/>
  <p:tag name="KSO_WM_UNIT_HIGHLIGHT" val="0"/>
  <p:tag name="KSO_WM_UNIT_COMPATIBLE" val="0"/>
  <p:tag name="KSO_WM_BEAUTIFY_FLAG" val="#wm#"/>
  <p:tag name="KSO_WM_UNIT_PRESET_TEXT_INDEX" val="4"/>
  <p:tag name="KSO_WM_UNIT_PRESET_TEXT_LEN" val="26"/>
  <p:tag name="KSO_WM_DIAGRAM_GROUP_CODE" val="l1-1"/>
  <p:tag name="KSO_WM_UNIT_TEXT_FILL_FORE_SCHEMECOLOR_INDEX" val="13"/>
  <p:tag name="KSO_WM_UNIT_TEXT_FILL_TYPE" val="1"/>
</p:tagLst>
</file>

<file path=ppt/tags/tag5.xml><?xml version="1.0" encoding="utf-8"?>
<p:tagLst xmlns:p="http://schemas.openxmlformats.org/presentationml/2006/main">
  <p:tag name="KSO_WM_TAG_VERSION" val="1.0"/>
  <p:tag name="KSO_WM_TEMPLATE_CATEGORY" val="diagram"/>
  <p:tag name="KSO_WM_TEMPLATE_INDEX" val="160139"/>
  <p:tag name="KSO_WM_UNIT_TYPE" val="l_h_a"/>
  <p:tag name="KSO_WM_UNIT_INDEX" val="1_3_1"/>
  <p:tag name="KSO_WM_UNIT_ID" val="257*l_h_a*1_3_1"/>
  <p:tag name="KSO_WM_UNIT_CLEAR" val="1"/>
  <p:tag name="KSO_WM_UNIT_LAYERLEVEL" val="1_1_1"/>
  <p:tag name="KSO_WM_UNIT_VALUE" val="12"/>
  <p:tag name="KSO_WM_UNIT_HIGHLIGHT" val="0"/>
  <p:tag name="KSO_WM_UNIT_COMPATIBLE" val="0"/>
  <p:tag name="KSO_WM_UNIT_PRESET_TEXT" val="LOREM"/>
  <p:tag name="KSO_WM_BEAUTIFY_FLAG" val="#wm#"/>
  <p:tag name="KSO_WM_DIAGRAM_GROUP_CODE" val="l1-1"/>
  <p:tag name="KSO_WM_UNIT_FILL_FORE_SCHEMECOLOR_INDEX" val="6"/>
  <p:tag name="KSO_WM_UNIT_FILL_TYPE" val="1"/>
  <p:tag name="KSO_WM_UNIT_TEXT_FILL_FORE_SCHEMECOLOR_INDEX" val="14"/>
  <p:tag name="KSO_WM_UNIT_TEXT_FILL_TYPE" val="1"/>
</p:tagLst>
</file>

<file path=ppt/tags/tag6.xml><?xml version="1.0" encoding="utf-8"?>
<p:tagLst xmlns:p="http://schemas.openxmlformats.org/presentationml/2006/main">
  <p:tag name="KSO_WM_TAG_VERSION" val="1.0"/>
  <p:tag name="KSO_WM_TEMPLATE_CATEGORY" val="diagram"/>
  <p:tag name="KSO_WM_TEMPLATE_INDEX" val="160139"/>
  <p:tag name="KSO_WM_UNIT_TYPE" val="l_h_f"/>
  <p:tag name="KSO_WM_UNIT_INDEX" val="1_3_1"/>
  <p:tag name="KSO_WM_UNIT_ID" val="257*l_h_f*1_3_1"/>
  <p:tag name="KSO_WM_UNIT_CLEAR" val="1"/>
  <p:tag name="KSO_WM_UNIT_LAYERLEVEL" val="1_1_1"/>
  <p:tag name="KSO_WM_UNIT_VALUE" val="12"/>
  <p:tag name="KSO_WM_UNIT_HIGHLIGHT" val="0"/>
  <p:tag name="KSO_WM_UNIT_COMPATIBLE" val="0"/>
  <p:tag name="KSO_WM_BEAUTIFY_FLAG" val="#wm#"/>
  <p:tag name="KSO_WM_UNIT_PRESET_TEXT_INDEX" val="4"/>
  <p:tag name="KSO_WM_UNIT_PRESET_TEXT_LEN" val="26"/>
  <p:tag name="KSO_WM_DIAGRAM_GROUP_CODE" val="l1-1"/>
  <p:tag name="KSO_WM_UNIT_TEXT_FILL_FORE_SCHEMECOLOR_INDEX" val="13"/>
  <p:tag name="KSO_WM_UNIT_TEXT_FILL_TYPE" val="1"/>
</p:tagLst>
</file>

<file path=ppt/tags/tag7.xml><?xml version="1.0" encoding="utf-8"?>
<p:tagLst xmlns:p="http://schemas.openxmlformats.org/presentationml/2006/main">
  <p:tag name="KSO_WM_TAG_VERSION" val="1.0"/>
  <p:tag name="KSO_WM_TEMPLATE_CATEGORY" val="diagram"/>
  <p:tag name="KSO_WM_TEMPLATE_INDEX" val="160139"/>
  <p:tag name="KSO_WM_UNIT_TYPE" val="l_h_a"/>
  <p:tag name="KSO_WM_UNIT_INDEX" val="1_4_1"/>
  <p:tag name="KSO_WM_UNIT_ID" val="257*l_h_a*1_4_1"/>
  <p:tag name="KSO_WM_UNIT_CLEAR" val="1"/>
  <p:tag name="KSO_WM_UNIT_LAYERLEVEL" val="1_1_1"/>
  <p:tag name="KSO_WM_UNIT_VALUE" val="12"/>
  <p:tag name="KSO_WM_UNIT_HIGHLIGHT" val="0"/>
  <p:tag name="KSO_WM_UNIT_COMPATIBLE" val="0"/>
  <p:tag name="KSO_WM_UNIT_PRESET_TEXT" val="LOREM"/>
  <p:tag name="KSO_WM_BEAUTIFY_FLAG" val="#wm#"/>
  <p:tag name="KSO_WM_DIAGRAM_GROUP_CODE" val="l1-1"/>
  <p:tag name="KSO_WM_UNIT_FILL_FORE_SCHEMECOLOR_INDEX" val="6"/>
  <p:tag name="KSO_WM_UNIT_FILL_TYPE" val="1"/>
  <p:tag name="KSO_WM_UNIT_TEXT_FILL_FORE_SCHEMECOLOR_INDEX" val="14"/>
  <p:tag name="KSO_WM_UNIT_TEXT_FILL_TYPE" val="1"/>
</p:tagLst>
</file>

<file path=ppt/tags/tag8.xml><?xml version="1.0" encoding="utf-8"?>
<p:tagLst xmlns:p="http://schemas.openxmlformats.org/presentationml/2006/main">
  <p:tag name="KSO_WM_TAG_VERSION" val="1.0"/>
  <p:tag name="KSO_WM_TEMPLATE_CATEGORY" val="diagram"/>
  <p:tag name="KSO_WM_TEMPLATE_INDEX" val="160139"/>
  <p:tag name="KSO_WM_UNIT_TYPE" val="l_h_f"/>
  <p:tag name="KSO_WM_UNIT_INDEX" val="1_4_1"/>
  <p:tag name="KSO_WM_UNIT_ID" val="257*l_h_f*1_4_1"/>
  <p:tag name="KSO_WM_UNIT_CLEAR" val="1"/>
  <p:tag name="KSO_WM_UNIT_LAYERLEVEL" val="1_1_1"/>
  <p:tag name="KSO_WM_UNIT_VALUE" val="12"/>
  <p:tag name="KSO_WM_UNIT_HIGHLIGHT" val="0"/>
  <p:tag name="KSO_WM_UNIT_COMPATIBLE" val="0"/>
  <p:tag name="KSO_WM_BEAUTIFY_FLAG" val="#wm#"/>
  <p:tag name="KSO_WM_UNIT_PRESET_TEXT_INDEX" val="4"/>
  <p:tag name="KSO_WM_UNIT_PRESET_TEXT_LEN" val="26"/>
  <p:tag name="KSO_WM_DIAGRAM_GROUP_CODE" val="l1-1"/>
  <p:tag name="KSO_WM_UNIT_TEXT_FILL_FORE_SCHEMECOLOR_INDEX" val="13"/>
  <p:tag name="KSO_WM_UNIT_TEXT_FILL_TYPE" val="1"/>
</p:tagLst>
</file>

<file path=ppt/tags/tag9.xml><?xml version="1.0" encoding="utf-8"?>
<p:tagLst xmlns:p="http://schemas.openxmlformats.org/presentationml/2006/main">
  <p:tag name="KSO_WM_TAG_VERSION" val="1.0"/>
  <p:tag name="KSO_WM_TEMPLATE_CATEGORY" val="diagram"/>
  <p:tag name="KSO_WM_TEMPLATE_INDEX" val="160139"/>
  <p:tag name="KSO_WM_UNIT_TYPE" val="l_h_a"/>
  <p:tag name="KSO_WM_UNIT_INDEX" val="1_5_1"/>
  <p:tag name="KSO_WM_UNIT_ID" val="257*l_h_a*1_5_1"/>
  <p:tag name="KSO_WM_UNIT_CLEAR" val="1"/>
  <p:tag name="KSO_WM_UNIT_LAYERLEVEL" val="1_1_1"/>
  <p:tag name="KSO_WM_UNIT_VALUE" val="12"/>
  <p:tag name="KSO_WM_UNIT_HIGHLIGHT" val="0"/>
  <p:tag name="KSO_WM_UNIT_COMPATIBLE" val="0"/>
  <p:tag name="KSO_WM_UNIT_PRESET_TEXT" val="LOREM"/>
  <p:tag name="KSO_WM_BEAUTIFY_FLAG" val="#wm#"/>
  <p:tag name="KSO_WM_DIAGRAM_GROUP_CODE" val="l1-1"/>
  <p:tag name="KSO_WM_UNIT_FILL_FORE_SCHEMECOLOR_INDEX" val="5"/>
  <p:tag name="KSO_WM_UNIT_FILL_TYPE" val="1"/>
  <p:tag name="KSO_WM_UNIT_TEXT_FILL_FORE_SCHEMECOLOR_INDEX" val="14"/>
  <p:tag name="KSO_WM_UNIT_TEXT_FILL_TYPE" val="1"/>
</p:tagLst>
</file>

<file path=ppt/tags/tag10.xml><?xml version="1.0" encoding="utf-8"?>
<p:tagLst xmlns:p="http://schemas.openxmlformats.org/presentationml/2006/main">
  <p:tag name="KSO_WM_TAG_VERSION" val="1.0"/>
  <p:tag name="KSO_WM_TEMPLATE_CATEGORY" val="diagram"/>
  <p:tag name="KSO_WM_TEMPLATE_INDEX" val="160139"/>
  <p:tag name="KSO_WM_UNIT_TYPE" val="l_h_f"/>
  <p:tag name="KSO_WM_UNIT_INDEX" val="1_5_1"/>
  <p:tag name="KSO_WM_UNIT_ID" val="257*l_h_f*1_5_1"/>
  <p:tag name="KSO_WM_UNIT_CLEAR" val="1"/>
  <p:tag name="KSO_WM_UNIT_LAYERLEVEL" val="1_1_1"/>
  <p:tag name="KSO_WM_UNIT_VALUE" val="12"/>
  <p:tag name="KSO_WM_UNIT_HIGHLIGHT" val="0"/>
  <p:tag name="KSO_WM_UNIT_COMPATIBLE" val="0"/>
  <p:tag name="KSO_WM_BEAUTIFY_FLAG" val="#wm#"/>
  <p:tag name="KSO_WM_UNIT_PRESET_TEXT_INDEX" val="4"/>
  <p:tag name="KSO_WM_UNIT_PRESET_TEXT_LEN" val="26"/>
  <p:tag name="KSO_WM_DIAGRAM_GROUP_CODE" val="l1-1"/>
  <p:tag name="KSO_WM_UNIT_TEXT_FILL_FORE_SCHEMECOLOR_INDEX" val="13"/>
  <p:tag name="KSO_WM_UNIT_TEXT_FILL_TYPE" val="1"/>
</p:tagLst>
</file>

<file path=ppt/tags/tag11.xml><?xml version="1.0" encoding="utf-8"?>
<p:tagLst xmlns:p="http://schemas.openxmlformats.org/presentationml/2006/main">
  <p:tag name="KSO_WM_UNIT_TABLE_BEAUTIFY" val="smartTable{d7b0eb3f-0c41-4af1-936f-1b38369f736b}"/>
</p:tagLst>
</file>

<file path=ppt/tags/tag12.xml><?xml version="1.0" encoding="utf-8"?>
<p:tagLst xmlns:p="http://schemas.openxmlformats.org/presentationml/2006/main">
  <p:tag name="KSO_WM_UNIT_TABLE_BEAUTIFY" val="smartTable{2bff6193-2318-420a-97fe-4bcd004c057b}"/>
  <p:tag name="TABLE_ENDDRAG_ORIGIN_RECT" val="227*64"/>
  <p:tag name="TABLE_ENDDRAG_RECT" val="38*271*227*64"/>
</p:tagLst>
</file>

<file path=ppt/tags/tag13.xml><?xml version="1.0" encoding="utf-8"?>
<p:tagLst xmlns:p="http://schemas.openxmlformats.org/presentationml/2006/main">
  <p:tag name="KSO_WM_UNIT_TABLE_BEAUTIFY" val="smartTable{9fff63c9-968d-43e4-a4c3-acb9bb6a8372}"/>
</p:tagLst>
</file>

<file path=ppt/tags/tag14.xml><?xml version="1.0" encoding="utf-8"?>
<p:tagLst xmlns:p="http://schemas.openxmlformats.org/presentationml/2006/main">
  <p:tag name="KSO_WM_UNIT_TABLE_BEAUTIFY" val="smartTable{2e363dd8-5fec-40f4-afe9-20942eb7009d}"/>
  <p:tag name="TABLE_ENDDRAG_ORIGIN_RECT" val="368*48"/>
  <p:tag name="TABLE_ENDDRAG_RECT" val="180*326*368*48"/>
</p:tagLst>
</file>

<file path=ppt/tags/tag15.xml><?xml version="1.0" encoding="utf-8"?>
<p:tagLst xmlns:p="http://schemas.openxmlformats.org/presentationml/2006/main">
  <p:tag name="KSO_WM_UNIT_PLACING_PICTURE_USER_VIEWPORT" val="{&quot;height&quot;:3724,&quot;width&quot;:4965}"/>
</p:tagLst>
</file>

<file path=ppt/tags/tag16.xml><?xml version="1.0" encoding="utf-8"?>
<p:tagLst xmlns:p="http://schemas.openxmlformats.org/presentationml/2006/main">
  <p:tag name="KSO_WM_MEDIACOVER_FLAG" val="1"/>
  <p:tag name="KSO_WM_UNIT_MEDIACOVER_BTN_STATE" val="1"/>
  <p:tag name="KSO_WM_UNIT_MEDIACOVER_BTNRECT" val="1284*2417*344*344"/>
  <p:tag name="KSO_WM_UNIT_MEDIACOVER_STYLEID" val="1"/>
  <p:tag name="KSO_WM_UNIT_MEDIACOVER_TEXTSTATE" val="0"/>
  <p:tag name="KSO_WM_UNIT_MEDIACOVER_BTN_POS" val="c"/>
  <p:tag name="KSO_WM_UNIT_MEDIACOVER_BTN_STYLE" val="ee0bc779c1f3d7f3e90c96344320e69a"/>
  <p:tag name="KSO_WM_UNIT_MEDIACOVER_RGB" val="000000"/>
  <p:tag name="KSO_WM_UNIT_MEDIACOVER_TRANSPARENCY" val="0.5"/>
</p:tagLst>
</file>

<file path=ppt/tags/tag17.xml><?xml version="1.0" encoding="utf-8"?>
<p:tagLst xmlns:p="http://schemas.openxmlformats.org/presentationml/2006/main">
  <p:tag name="KSO_WM_UNIT_PLACING_PICTURE_USER_VIEWPORT" val="{&quot;height&quot;:3724,&quot;width&quot;:4965}"/>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13295</Words>
  <Application>WPS 演示</Application>
  <PresentationFormat>全屏显示(16:9)</PresentationFormat>
  <Paragraphs>604</Paragraphs>
  <Slides>35</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35</vt:i4>
      </vt:variant>
    </vt:vector>
  </HeadingPairs>
  <TitlesOfParts>
    <vt:vector size="51" baseType="lpstr">
      <vt:lpstr>Arial</vt:lpstr>
      <vt:lpstr>宋体</vt:lpstr>
      <vt:lpstr>Wingdings</vt:lpstr>
      <vt:lpstr>微软雅黑</vt:lpstr>
      <vt:lpstr>Wingdings</vt:lpstr>
      <vt:lpstr>Calibri</vt:lpstr>
      <vt:lpstr>方正兰亭纤黑简体</vt:lpstr>
      <vt:lpstr>黑体</vt:lpstr>
      <vt:lpstr>Arial Unicode MS</vt:lpstr>
      <vt:lpstr>等线 Light</vt:lpstr>
      <vt:lpstr>Calibri Light</vt:lpstr>
      <vt:lpstr>等线</vt:lpstr>
      <vt:lpstr>Segoe UI</vt:lpstr>
      <vt:lpstr>Roboto Slab</vt:lpstr>
      <vt:lpstr>PMingLiU-ExtB</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 海</dc:creator>
  <cp:lastModifiedBy>热爱发生于2012</cp:lastModifiedBy>
  <cp:revision>471</cp:revision>
  <dcterms:created xsi:type="dcterms:W3CDTF">2020-08-03T12:25:00Z</dcterms:created>
  <dcterms:modified xsi:type="dcterms:W3CDTF">2022-03-29T08:16:43Z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2052-11.1.0.11365</vt:lpwstr>
  </property>
  <property fmtid="{D5CDD505-2E9C-101B-9397-08002B2CF9AE}" pid="3" name="ICV">
    <vt:lpwstr>69BB51C61EA24E64A0B804E97ADBADE4</vt:lpwstr>
  </property>
</Properties>
</file>